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notesMasterIdLst>
    <p:notesMasterId r:id="rId25"/>
  </p:notesMasterIdLst>
  <p:handoutMasterIdLst>
    <p:handoutMasterId r:id="rId26"/>
  </p:handoutMasterIdLst>
  <p:sldIdLst>
    <p:sldId id="263" r:id="rId2"/>
    <p:sldId id="265" r:id="rId3"/>
    <p:sldId id="280" r:id="rId4"/>
    <p:sldId id="275" r:id="rId5"/>
    <p:sldId id="272" r:id="rId6"/>
    <p:sldId id="281" r:id="rId7"/>
    <p:sldId id="276" r:id="rId8"/>
    <p:sldId id="277" r:id="rId9"/>
    <p:sldId id="257" r:id="rId10"/>
    <p:sldId id="278" r:id="rId11"/>
    <p:sldId id="258" r:id="rId12"/>
    <p:sldId id="279" r:id="rId13"/>
    <p:sldId id="292" r:id="rId14"/>
    <p:sldId id="273" r:id="rId15"/>
    <p:sldId id="288" r:id="rId16"/>
    <p:sldId id="289" r:id="rId17"/>
    <p:sldId id="293" r:id="rId18"/>
    <p:sldId id="264" r:id="rId19"/>
    <p:sldId id="286" r:id="rId20"/>
    <p:sldId id="260" r:id="rId21"/>
    <p:sldId id="290" r:id="rId22"/>
    <p:sldId id="291" r:id="rId23"/>
    <p:sldId id="271" r:id="rId2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25" autoAdjust="0"/>
    <p:restoredTop sz="95827"/>
  </p:normalViewPr>
  <p:slideViewPr>
    <p:cSldViewPr snapToGrid="0" snapToObjects="1">
      <p:cViewPr varScale="1">
        <p:scale>
          <a:sx n="105" d="100"/>
          <a:sy n="105" d="100"/>
        </p:scale>
        <p:origin x="1314" y="114"/>
      </p:cViewPr>
      <p:guideLst/>
    </p:cSldViewPr>
  </p:slideViewPr>
  <p:outlineViewPr>
    <p:cViewPr>
      <p:scale>
        <a:sx n="33" d="100"/>
        <a:sy n="33" d="100"/>
      </p:scale>
      <p:origin x="0" y="-41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24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jurdjijapetrovic\Desktop\Book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52411640678047"/>
          <c:y val="0.10128099984731827"/>
          <c:w val="0.44459170667206688"/>
          <c:h val="0.8140584989203218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3D-5448-93F6-F08062FF73CE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3D-5448-93F6-F08062FF73CE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3D-5448-93F6-F08062FF73CE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3D-5448-93F6-F08062FF73CE}"/>
              </c:ext>
            </c:extLst>
          </c:dPt>
          <c:dLbls>
            <c:dLbl>
              <c:idx val="0"/>
              <c:layout>
                <c:manualLayout>
                  <c:x val="6.1003517707791652E-2"/>
                  <c:y val="1.2803954963460089E-2"/>
                </c:manualLayout>
              </c:layout>
              <c:spPr>
                <a:solidFill>
                  <a:sysClr val="window" lastClr="FFFFFF"/>
                </a:solidFill>
                <a:ln w="9525">
                  <a:solidFill>
                    <a:srgbClr val="70AD47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252355178900936"/>
                      <c:h val="9.99075937881331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93D-5448-93F6-F08062FF73CE}"/>
                </c:ext>
              </c:extLst>
            </c:dLbl>
            <c:dLbl>
              <c:idx val="1"/>
              <c:spPr>
                <a:solidFill>
                  <a:sysClr val="window" lastClr="FFFFFF"/>
                </a:solidFill>
                <a:ln w="9525">
                  <a:solidFill>
                    <a:srgbClr val="70AD47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93D-5448-93F6-F08062FF73CE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 w="9525">
                  <a:solidFill>
                    <a:srgbClr val="70AD47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B93D-5448-93F6-F08062FF73CE}"/>
                </c:ext>
              </c:extLst>
            </c:dLbl>
            <c:dLbl>
              <c:idx val="3"/>
              <c:layout>
                <c:manualLayout>
                  <c:x val="-1.1355188937027078E-3"/>
                  <c:y val="-3.8315646271262431E-2"/>
                </c:manualLayout>
              </c:layout>
              <c:spPr>
                <a:solidFill>
                  <a:sysClr val="window" lastClr="FFFFFF"/>
                </a:solidFill>
                <a:ln w="9525">
                  <a:solidFill>
                    <a:srgbClr val="70AD47"/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294024244514584"/>
                      <c:h val="9.63988694318999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93D-5448-93F6-F08062FF73CE}"/>
                </c:ext>
              </c:extLst>
            </c:dLbl>
            <c:spPr>
              <a:solidFill>
                <a:sysClr val="window" lastClr="FFFFFF"/>
              </a:solidFill>
              <a:ln w="9525">
                <a:solidFill>
                  <a:schemeClr val="accent6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Sheet1!$A$1:$A$4</c:f>
              <c:strCache>
                <c:ptCount val="4"/>
                <c:pt idx="0">
                  <c:v>domaćinstva</c:v>
                </c:pt>
                <c:pt idx="1">
                  <c:v>prerada i proizvodnja hrane</c:v>
                </c:pt>
                <c:pt idx="2">
                  <c:v>ugostiteljski objekti</c:v>
                </c:pt>
                <c:pt idx="3">
                  <c:v>veleprodaja i maloprodaja</c:v>
                </c:pt>
              </c:strCache>
            </c:strRef>
          </c:cat>
          <c:val>
            <c:numRef>
              <c:f>Sheet1!$B$1:$B$4</c:f>
              <c:numCache>
                <c:formatCode>0%</c:formatCode>
                <c:ptCount val="4"/>
                <c:pt idx="0">
                  <c:v>0.42</c:v>
                </c:pt>
                <c:pt idx="1">
                  <c:v>0.39</c:v>
                </c:pt>
                <c:pt idx="2">
                  <c:v>0.14000000000000001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3D-5448-93F6-F08062FF73C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dbl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AAFED-FE2B-4D3F-BFB4-5ED44D7B30E1}" type="doc">
      <dgm:prSet loTypeId="urn:microsoft.com/office/officeart/2005/8/layout/pyramid3" loCatId="pyramid" qsTypeId="urn:microsoft.com/office/officeart/2005/8/quickstyle/simple1" qsCatId="simple" csTypeId="urn:microsoft.com/office/officeart/2005/8/colors/accent6_5" csCatId="accent6" phldr="1"/>
      <dgm:spPr/>
    </dgm:pt>
    <dgm:pt modelId="{3AC767D4-4708-4F44-A524-85CECA4857F8}">
      <dgm:prSet phldrT="[Text]"/>
      <dgm:spPr>
        <a:solidFill>
          <a:schemeClr val="accent6">
            <a:lumMod val="40000"/>
            <a:lumOff val="60000"/>
            <a:alpha val="56667"/>
          </a:schemeClr>
        </a:solidFill>
      </dgm:spPr>
      <dgm:t>
        <a:bodyPr/>
        <a:lstStyle/>
        <a:p>
          <a:r>
            <a:rPr lang="sr-Latn-RS"/>
            <a:t>POVRAT</a:t>
          </a:r>
        </a:p>
      </dgm:t>
    </dgm:pt>
    <dgm:pt modelId="{1C395C01-4F68-45C0-B1BE-E85D463FB1EF}" type="parTrans" cxnId="{C2F7E0D5-BBFC-471F-9846-CBB3A19E967B}">
      <dgm:prSet/>
      <dgm:spPr/>
      <dgm:t>
        <a:bodyPr/>
        <a:lstStyle/>
        <a:p>
          <a:endParaRPr lang="sr-Latn-RS"/>
        </a:p>
      </dgm:t>
    </dgm:pt>
    <dgm:pt modelId="{60C0983E-3D37-439B-928D-FDE5C36120B1}" type="sibTrans" cxnId="{C2F7E0D5-BBFC-471F-9846-CBB3A19E967B}">
      <dgm:prSet/>
      <dgm:spPr/>
      <dgm:t>
        <a:bodyPr/>
        <a:lstStyle/>
        <a:p>
          <a:endParaRPr lang="sr-Latn-RS"/>
        </a:p>
      </dgm:t>
    </dgm:pt>
    <dgm:pt modelId="{FAE6148C-3D2F-4AED-9894-6BCAD3DFB116}">
      <dgm:prSet phldrT="[Text]"/>
      <dgm:spPr>
        <a:solidFill>
          <a:schemeClr val="accent6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sr-Latn-RS"/>
            <a:t>ODLAGANJE</a:t>
          </a:r>
        </a:p>
      </dgm:t>
    </dgm:pt>
    <dgm:pt modelId="{34AAA3B3-D723-4262-A62C-8E22FD3DAC61}" type="parTrans" cxnId="{93B69D48-4F51-4F75-B99B-39B7C81A3CA9}">
      <dgm:prSet/>
      <dgm:spPr/>
      <dgm:t>
        <a:bodyPr/>
        <a:lstStyle/>
        <a:p>
          <a:endParaRPr lang="sr-Latn-RS"/>
        </a:p>
      </dgm:t>
    </dgm:pt>
    <dgm:pt modelId="{90A9D4B9-211A-47F9-89A8-E89AFF1E3E64}" type="sibTrans" cxnId="{93B69D48-4F51-4F75-B99B-39B7C81A3CA9}">
      <dgm:prSet/>
      <dgm:spPr/>
      <dgm:t>
        <a:bodyPr/>
        <a:lstStyle/>
        <a:p>
          <a:endParaRPr lang="sr-Latn-RS"/>
        </a:p>
      </dgm:t>
    </dgm:pt>
    <dgm:pt modelId="{0557E10E-1C10-4804-B012-7E2A27923F9E}">
      <dgm:prSet phldrT="[Text]"/>
      <dgm:spPr/>
      <dgm:t>
        <a:bodyPr/>
        <a:lstStyle/>
        <a:p>
          <a:r>
            <a:rPr lang="sr-Latn-RS" dirty="0"/>
            <a:t>PREVENCIJA</a:t>
          </a:r>
        </a:p>
      </dgm:t>
    </dgm:pt>
    <dgm:pt modelId="{43E6E397-696E-4BBF-9146-C9D055A178F2}" type="parTrans" cxnId="{4747328F-7730-40CA-82C4-A3304DEAEE74}">
      <dgm:prSet/>
      <dgm:spPr/>
      <dgm:t>
        <a:bodyPr/>
        <a:lstStyle/>
        <a:p>
          <a:endParaRPr lang="sr-Latn-RS"/>
        </a:p>
      </dgm:t>
    </dgm:pt>
    <dgm:pt modelId="{D70920D2-4D49-4351-A202-A201AD70D5C5}" type="sibTrans" cxnId="{4747328F-7730-40CA-82C4-A3304DEAEE74}">
      <dgm:prSet/>
      <dgm:spPr/>
      <dgm:t>
        <a:bodyPr/>
        <a:lstStyle/>
        <a:p>
          <a:endParaRPr lang="sr-Latn-RS"/>
        </a:p>
      </dgm:t>
    </dgm:pt>
    <dgm:pt modelId="{5DEC2F1B-7A5B-4610-95AA-AC0E47994B30}">
      <dgm:prSet/>
      <dgm:spPr/>
      <dgm:t>
        <a:bodyPr/>
        <a:lstStyle/>
        <a:p>
          <a:r>
            <a:rPr lang="sr-Latn-RS"/>
            <a:t>PREVENCIJA</a:t>
          </a:r>
        </a:p>
      </dgm:t>
    </dgm:pt>
    <dgm:pt modelId="{2B686E7F-86C7-4DF6-B6D7-BB3724149C45}" type="parTrans" cxnId="{3D3F7B88-0CD7-416A-BAD4-28820091B734}">
      <dgm:prSet/>
      <dgm:spPr/>
      <dgm:t>
        <a:bodyPr/>
        <a:lstStyle/>
        <a:p>
          <a:endParaRPr lang="sr-Latn-RS"/>
        </a:p>
      </dgm:t>
    </dgm:pt>
    <dgm:pt modelId="{EF5C165B-B6BF-4D6B-A1C9-AC2A52FFCB38}" type="sibTrans" cxnId="{3D3F7B88-0CD7-416A-BAD4-28820091B734}">
      <dgm:prSet/>
      <dgm:spPr/>
      <dgm:t>
        <a:bodyPr/>
        <a:lstStyle/>
        <a:p>
          <a:endParaRPr lang="sr-Latn-RS"/>
        </a:p>
      </dgm:t>
    </dgm:pt>
    <dgm:pt modelId="{4E49C3CE-B26A-4C30-88D0-238D33C88136}">
      <dgm:prSet/>
      <dgm:spPr/>
      <dgm:t>
        <a:bodyPr/>
        <a:lstStyle/>
        <a:p>
          <a:r>
            <a:rPr lang="sr-Latn-RS"/>
            <a:t>PREVENCIJA</a:t>
          </a:r>
        </a:p>
      </dgm:t>
    </dgm:pt>
    <dgm:pt modelId="{73E5EC7E-53C6-4ACE-BFED-007C26D1169D}" type="parTrans" cxnId="{E0FCD038-D033-42E2-B2F1-6969B1503189}">
      <dgm:prSet/>
      <dgm:spPr/>
      <dgm:t>
        <a:bodyPr/>
        <a:lstStyle/>
        <a:p>
          <a:endParaRPr lang="sr-Latn-RS"/>
        </a:p>
      </dgm:t>
    </dgm:pt>
    <dgm:pt modelId="{AF36A740-A96C-4E8C-8DB0-CCBC4E432FF6}" type="sibTrans" cxnId="{E0FCD038-D033-42E2-B2F1-6969B1503189}">
      <dgm:prSet/>
      <dgm:spPr/>
      <dgm:t>
        <a:bodyPr/>
        <a:lstStyle/>
        <a:p>
          <a:endParaRPr lang="sr-Latn-RS"/>
        </a:p>
      </dgm:t>
    </dgm:pt>
    <dgm:pt modelId="{669E0E00-F0B8-4B81-AA18-EBAC02E14507}">
      <dgm:prSet/>
      <dgm:spPr>
        <a:solidFill>
          <a:schemeClr val="accent6">
            <a:lumMod val="60000"/>
            <a:lumOff val="40000"/>
            <a:alpha val="70000"/>
          </a:schemeClr>
        </a:solidFill>
      </dgm:spPr>
      <dgm:t>
        <a:bodyPr/>
        <a:lstStyle/>
        <a:p>
          <a:r>
            <a:rPr lang="sr-Latn-RS"/>
            <a:t>RECIKLIRANJE</a:t>
          </a:r>
        </a:p>
      </dgm:t>
    </dgm:pt>
    <dgm:pt modelId="{C429190A-0384-40C6-80DE-9B4C339E635A}" type="parTrans" cxnId="{CBD32EE0-751B-4D36-AA85-EC33AE3FCF95}">
      <dgm:prSet/>
      <dgm:spPr/>
      <dgm:t>
        <a:bodyPr/>
        <a:lstStyle/>
        <a:p>
          <a:endParaRPr lang="sr-Latn-RS"/>
        </a:p>
      </dgm:t>
    </dgm:pt>
    <dgm:pt modelId="{0BC6FF87-636C-479A-BAE3-98FE0EB468B7}" type="sibTrans" cxnId="{CBD32EE0-751B-4D36-AA85-EC33AE3FCF95}">
      <dgm:prSet/>
      <dgm:spPr/>
      <dgm:t>
        <a:bodyPr/>
        <a:lstStyle/>
        <a:p>
          <a:endParaRPr lang="sr-Latn-RS"/>
        </a:p>
      </dgm:t>
    </dgm:pt>
    <dgm:pt modelId="{3D1ADB81-8032-462C-B854-786F69FA962E}">
      <dgm:prSet/>
      <dgm:spPr>
        <a:solidFill>
          <a:schemeClr val="accent6">
            <a:lumMod val="60000"/>
            <a:lumOff val="40000"/>
            <a:alpha val="63333"/>
          </a:schemeClr>
        </a:solidFill>
      </dgm:spPr>
      <dgm:t>
        <a:bodyPr/>
        <a:lstStyle/>
        <a:p>
          <a:r>
            <a:rPr lang="sr-Latn-RS"/>
            <a:t>RECIKLIRANJE</a:t>
          </a:r>
        </a:p>
      </dgm:t>
    </dgm:pt>
    <dgm:pt modelId="{9F66A90E-490E-4E07-BECC-FAB89299F3A6}" type="parTrans" cxnId="{B0A854D7-2632-4293-9170-0A55FAEE4EAE}">
      <dgm:prSet/>
      <dgm:spPr/>
      <dgm:t>
        <a:bodyPr/>
        <a:lstStyle/>
        <a:p>
          <a:endParaRPr lang="sr-Latn-RS"/>
        </a:p>
      </dgm:t>
    </dgm:pt>
    <dgm:pt modelId="{253D485F-B2F4-45E7-82FE-75632612FDF0}" type="sibTrans" cxnId="{B0A854D7-2632-4293-9170-0A55FAEE4EAE}">
      <dgm:prSet/>
      <dgm:spPr/>
      <dgm:t>
        <a:bodyPr/>
        <a:lstStyle/>
        <a:p>
          <a:endParaRPr lang="sr-Latn-RS"/>
        </a:p>
      </dgm:t>
    </dgm:pt>
    <dgm:pt modelId="{0E155FC3-FCF7-45EB-9BA2-339C54981B9B}">
      <dgm:prSet custT="1"/>
      <dgm:spPr/>
      <dgm:t>
        <a:bodyPr/>
        <a:lstStyle/>
        <a:p>
          <a:r>
            <a:rPr lang="sr-Latn-RS" sz="1200" dirty="0">
              <a:latin typeface="Helvetica" pitchFamily="2" charset="0"/>
            </a:rPr>
            <a:t>Korišćenje kao hrana za životinje</a:t>
          </a:r>
        </a:p>
      </dgm:t>
    </dgm:pt>
    <dgm:pt modelId="{CF337354-E972-435B-8662-CBCB5B38874F}" type="parTrans" cxnId="{0C6862C2-FEC6-4383-812F-C0C402B76505}">
      <dgm:prSet/>
      <dgm:spPr/>
      <dgm:t>
        <a:bodyPr/>
        <a:lstStyle/>
        <a:p>
          <a:endParaRPr lang="sr-Latn-RS"/>
        </a:p>
      </dgm:t>
    </dgm:pt>
    <dgm:pt modelId="{68C957AB-F347-4EEE-AF5E-64AEBF711FB2}" type="sibTrans" cxnId="{0C6862C2-FEC6-4383-812F-C0C402B76505}">
      <dgm:prSet/>
      <dgm:spPr/>
      <dgm:t>
        <a:bodyPr/>
        <a:lstStyle/>
        <a:p>
          <a:endParaRPr lang="sr-Latn-RS"/>
        </a:p>
      </dgm:t>
    </dgm:pt>
    <dgm:pt modelId="{1CDFDF67-5065-4E0B-B05D-DCC10FE6CCEE}">
      <dgm:prSet custT="1"/>
      <dgm:spPr/>
      <dgm:t>
        <a:bodyPr/>
        <a:lstStyle/>
        <a:p>
          <a:r>
            <a:rPr lang="sr-Latn-RS" sz="1200" dirty="0">
              <a:latin typeface="Helvetica" pitchFamily="2" charset="0"/>
            </a:rPr>
            <a:t>Smanjenje otpadnih sirovina, sastojaka i gotovih proizvoda - smanjenje ukupno nastalog otpada</a:t>
          </a:r>
        </a:p>
      </dgm:t>
    </dgm:pt>
    <dgm:pt modelId="{838DC4B1-CFA4-420C-9FFF-43553B89EF18}" type="parTrans" cxnId="{F3585E97-E3FA-49BF-91D9-D494A25CC02E}">
      <dgm:prSet/>
      <dgm:spPr/>
      <dgm:t>
        <a:bodyPr/>
        <a:lstStyle/>
        <a:p>
          <a:endParaRPr lang="sr-Latn-RS"/>
        </a:p>
      </dgm:t>
    </dgm:pt>
    <dgm:pt modelId="{8A5B3CED-F8F4-4C06-9991-9FE364707DAB}" type="sibTrans" cxnId="{F3585E97-E3FA-49BF-91D9-D494A25CC02E}">
      <dgm:prSet/>
      <dgm:spPr/>
      <dgm:t>
        <a:bodyPr/>
        <a:lstStyle/>
        <a:p>
          <a:endParaRPr lang="sr-Latn-RS"/>
        </a:p>
      </dgm:t>
    </dgm:pt>
    <dgm:pt modelId="{066D7F1E-C77B-4E80-9236-9B7058AF39A1}">
      <dgm:prSet custT="1"/>
      <dgm:spPr/>
      <dgm:t>
        <a:bodyPr/>
        <a:lstStyle/>
        <a:p>
          <a:r>
            <a:rPr lang="sr-Latn-RS" sz="1200" dirty="0" err="1">
              <a:latin typeface="Helvetica" pitchFamily="2" charset="0"/>
            </a:rPr>
            <a:t>Redistribucija</a:t>
          </a:r>
          <a:r>
            <a:rPr lang="sr-Latn-RS" sz="1200" dirty="0">
              <a:latin typeface="Helvetica" pitchFamily="2" charset="0"/>
            </a:rPr>
            <a:t> ljudima (donacije)</a:t>
          </a:r>
        </a:p>
      </dgm:t>
    </dgm:pt>
    <dgm:pt modelId="{AC4115DD-503F-4C77-B93F-FE1F7A0E2028}" type="parTrans" cxnId="{3BDAA9D3-EB18-4CF4-A040-F97923B8E1F0}">
      <dgm:prSet/>
      <dgm:spPr/>
      <dgm:t>
        <a:bodyPr/>
        <a:lstStyle/>
        <a:p>
          <a:endParaRPr lang="sr-Latn-RS"/>
        </a:p>
      </dgm:t>
    </dgm:pt>
    <dgm:pt modelId="{F61E15BA-1C63-4C74-A2A9-B9307635B403}" type="sibTrans" cxnId="{3BDAA9D3-EB18-4CF4-A040-F97923B8E1F0}">
      <dgm:prSet/>
      <dgm:spPr/>
      <dgm:t>
        <a:bodyPr/>
        <a:lstStyle/>
        <a:p>
          <a:endParaRPr lang="sr-Latn-RS"/>
        </a:p>
      </dgm:t>
    </dgm:pt>
    <dgm:pt modelId="{F674E78B-F51C-4C12-A669-628A1945796F}">
      <dgm:prSet custT="1"/>
      <dgm:spPr/>
      <dgm:t>
        <a:bodyPr/>
        <a:lstStyle/>
        <a:p>
          <a:r>
            <a:rPr lang="sr-Latn-RS" sz="1200" dirty="0">
              <a:latin typeface="Helvetica" pitchFamily="2" charset="0"/>
            </a:rPr>
            <a:t>Anaerobna digestija otpada</a:t>
          </a:r>
        </a:p>
      </dgm:t>
    </dgm:pt>
    <dgm:pt modelId="{719371B0-5E6B-4BD7-9D8F-27AFDF92D49B}" type="parTrans" cxnId="{D7E9E206-22B7-4279-B769-27081EB9C8A0}">
      <dgm:prSet/>
      <dgm:spPr/>
      <dgm:t>
        <a:bodyPr/>
        <a:lstStyle/>
        <a:p>
          <a:endParaRPr lang="sr-Latn-RS"/>
        </a:p>
      </dgm:t>
    </dgm:pt>
    <dgm:pt modelId="{38E893A5-879F-499C-8B64-0056A143DB74}" type="sibTrans" cxnId="{D7E9E206-22B7-4279-B769-27081EB9C8A0}">
      <dgm:prSet/>
      <dgm:spPr/>
      <dgm:t>
        <a:bodyPr/>
        <a:lstStyle/>
        <a:p>
          <a:endParaRPr lang="sr-Latn-RS"/>
        </a:p>
      </dgm:t>
    </dgm:pt>
    <dgm:pt modelId="{0FA820AA-1634-4910-9366-9229A7D24534}">
      <dgm:prSet custT="1"/>
      <dgm:spPr/>
      <dgm:t>
        <a:bodyPr/>
        <a:lstStyle/>
        <a:p>
          <a:r>
            <a:rPr lang="sr-Latn-RS" sz="1200" dirty="0">
              <a:latin typeface="Helvetica" pitchFamily="2" charset="0"/>
            </a:rPr>
            <a:t>Kompostiranje otpada</a:t>
          </a:r>
        </a:p>
      </dgm:t>
    </dgm:pt>
    <dgm:pt modelId="{77A96C71-9891-4677-B7E6-A7853C74895E}" type="parTrans" cxnId="{F97EBB15-28D7-4C42-8EC4-2ACC21999B5E}">
      <dgm:prSet/>
      <dgm:spPr/>
      <dgm:t>
        <a:bodyPr/>
        <a:lstStyle/>
        <a:p>
          <a:endParaRPr lang="sr-Latn-RS"/>
        </a:p>
      </dgm:t>
    </dgm:pt>
    <dgm:pt modelId="{0F01D51D-175F-43E1-9A97-2C4A7AAA4BD6}" type="sibTrans" cxnId="{F97EBB15-28D7-4C42-8EC4-2ACC21999B5E}">
      <dgm:prSet/>
      <dgm:spPr/>
      <dgm:t>
        <a:bodyPr/>
        <a:lstStyle/>
        <a:p>
          <a:endParaRPr lang="sr-Latn-RS"/>
        </a:p>
      </dgm:t>
    </dgm:pt>
    <dgm:pt modelId="{05E586EC-D7A1-4E0A-AF7A-3A06B571F630}">
      <dgm:prSet custT="1"/>
      <dgm:spPr/>
      <dgm:t>
        <a:bodyPr/>
        <a:lstStyle/>
        <a:p>
          <a:r>
            <a:rPr lang="sr-Latn-RS" sz="1200" dirty="0">
              <a:latin typeface="Helvetica" pitchFamily="2" charset="0"/>
            </a:rPr>
            <a:t>Spaljivanje otpada sa povratom energije</a:t>
          </a:r>
        </a:p>
      </dgm:t>
    </dgm:pt>
    <dgm:pt modelId="{97041C36-1395-40C8-8E36-1EA4AB821B4E}" type="parTrans" cxnId="{56D34F79-3955-4354-9E58-B9A319441B0A}">
      <dgm:prSet/>
      <dgm:spPr/>
      <dgm:t>
        <a:bodyPr/>
        <a:lstStyle/>
        <a:p>
          <a:endParaRPr lang="sr-Latn-RS"/>
        </a:p>
      </dgm:t>
    </dgm:pt>
    <dgm:pt modelId="{7C993F57-3D83-44AC-BBEC-80907CAC8F7D}" type="sibTrans" cxnId="{56D34F79-3955-4354-9E58-B9A319441B0A}">
      <dgm:prSet/>
      <dgm:spPr/>
      <dgm:t>
        <a:bodyPr/>
        <a:lstStyle/>
        <a:p>
          <a:endParaRPr lang="sr-Latn-RS"/>
        </a:p>
      </dgm:t>
    </dgm:pt>
    <dgm:pt modelId="{96F074C6-E517-4A46-9A15-3835BD78B3FD}">
      <dgm:prSet/>
      <dgm:spPr/>
      <dgm:t>
        <a:bodyPr/>
        <a:lstStyle/>
        <a:p>
          <a:r>
            <a:rPr lang="sr-Latn-RS" dirty="0"/>
            <a:t>Spaljivanje otpada bez povrata energije</a:t>
          </a:r>
        </a:p>
      </dgm:t>
    </dgm:pt>
    <dgm:pt modelId="{6C58AEB3-9F1A-4F26-95A6-F6E21D066DE8}" type="parTrans" cxnId="{E12A0517-7310-4392-8F8D-567C073E607A}">
      <dgm:prSet/>
      <dgm:spPr/>
      <dgm:t>
        <a:bodyPr/>
        <a:lstStyle/>
        <a:p>
          <a:endParaRPr lang="sr-Latn-RS"/>
        </a:p>
      </dgm:t>
    </dgm:pt>
    <dgm:pt modelId="{E6604836-3B91-4DE3-BFC6-BA27447D42BA}" type="sibTrans" cxnId="{E12A0517-7310-4392-8F8D-567C073E607A}">
      <dgm:prSet/>
      <dgm:spPr/>
      <dgm:t>
        <a:bodyPr/>
        <a:lstStyle/>
        <a:p>
          <a:endParaRPr lang="sr-Latn-RS"/>
        </a:p>
      </dgm:t>
    </dgm:pt>
    <dgm:pt modelId="{BF7E25A0-0020-43BC-96CA-5A4182A4050D}">
      <dgm:prSet/>
      <dgm:spPr/>
      <dgm:t>
        <a:bodyPr/>
        <a:lstStyle/>
        <a:p>
          <a:r>
            <a:rPr lang="sr-Latn-RS" dirty="0"/>
            <a:t>Slanje otpada na deponije</a:t>
          </a:r>
        </a:p>
      </dgm:t>
    </dgm:pt>
    <dgm:pt modelId="{4B847212-1124-4740-AF31-F01A0FA1DF02}" type="parTrans" cxnId="{739B8256-4A89-484C-B8FC-F09265A11D3B}">
      <dgm:prSet/>
      <dgm:spPr/>
      <dgm:t>
        <a:bodyPr/>
        <a:lstStyle/>
        <a:p>
          <a:endParaRPr lang="sr-Latn-RS"/>
        </a:p>
      </dgm:t>
    </dgm:pt>
    <dgm:pt modelId="{9FF0873E-B019-4B03-A142-8CD6747EC6E8}" type="sibTrans" cxnId="{739B8256-4A89-484C-B8FC-F09265A11D3B}">
      <dgm:prSet/>
      <dgm:spPr/>
      <dgm:t>
        <a:bodyPr/>
        <a:lstStyle/>
        <a:p>
          <a:endParaRPr lang="sr-Latn-RS"/>
        </a:p>
      </dgm:t>
    </dgm:pt>
    <dgm:pt modelId="{5DDCB99E-0893-42A1-8C64-CD4F29522020}">
      <dgm:prSet/>
      <dgm:spPr/>
      <dgm:t>
        <a:bodyPr/>
        <a:lstStyle/>
        <a:p>
          <a:r>
            <a:rPr lang="sr-Latn-RS" dirty="0"/>
            <a:t>Izbacivanje otpada kroz kanalizaciju</a:t>
          </a:r>
        </a:p>
      </dgm:t>
    </dgm:pt>
    <dgm:pt modelId="{92E06171-F6F8-45E3-941B-D5AE332B8625}" type="parTrans" cxnId="{B8108445-DBEF-4169-9DF5-693B908B85D9}">
      <dgm:prSet/>
      <dgm:spPr/>
      <dgm:t>
        <a:bodyPr/>
        <a:lstStyle/>
        <a:p>
          <a:endParaRPr lang="sr-Latn-RS"/>
        </a:p>
      </dgm:t>
    </dgm:pt>
    <dgm:pt modelId="{5EC8F275-8F81-4776-8D2A-C49EF9A856E6}" type="sibTrans" cxnId="{B8108445-DBEF-4169-9DF5-693B908B85D9}">
      <dgm:prSet/>
      <dgm:spPr/>
      <dgm:t>
        <a:bodyPr/>
        <a:lstStyle/>
        <a:p>
          <a:endParaRPr lang="sr-Latn-RS"/>
        </a:p>
      </dgm:t>
    </dgm:pt>
    <dgm:pt modelId="{CFBDC18B-3A3A-4451-9C4B-04D41C2A1C1E}" type="pres">
      <dgm:prSet presAssocID="{9A4AAFED-FE2B-4D3F-BFB4-5ED44D7B30E1}" presName="Name0" presStyleCnt="0">
        <dgm:presLayoutVars>
          <dgm:dir/>
          <dgm:animLvl val="lvl"/>
          <dgm:resizeHandles val="exact"/>
        </dgm:presLayoutVars>
      </dgm:prSet>
      <dgm:spPr/>
    </dgm:pt>
    <dgm:pt modelId="{07678056-4FF1-4304-9F82-7F0B2F308140}" type="pres">
      <dgm:prSet presAssocID="{0557E10E-1C10-4804-B012-7E2A27923F9E}" presName="Name8" presStyleCnt="0"/>
      <dgm:spPr/>
    </dgm:pt>
    <dgm:pt modelId="{5D32DEA6-7990-41D0-B205-5767160877A8}" type="pres">
      <dgm:prSet presAssocID="{0557E10E-1C10-4804-B012-7E2A27923F9E}" presName="acctBkgd" presStyleLbl="alignAcc1" presStyleIdx="0" presStyleCnt="7"/>
      <dgm:spPr/>
    </dgm:pt>
    <dgm:pt modelId="{4C9F0C79-16F5-467B-8AE3-B413CF23E396}" type="pres">
      <dgm:prSet presAssocID="{0557E10E-1C10-4804-B012-7E2A27923F9E}" presName="acctTx" presStyleLbl="alignAcc1" presStyleIdx="0" presStyleCnt="7">
        <dgm:presLayoutVars>
          <dgm:bulletEnabled val="1"/>
        </dgm:presLayoutVars>
      </dgm:prSet>
      <dgm:spPr/>
    </dgm:pt>
    <dgm:pt modelId="{B912393C-633A-4B57-BA75-D89787701334}" type="pres">
      <dgm:prSet presAssocID="{0557E10E-1C10-4804-B012-7E2A27923F9E}" presName="level" presStyleLbl="node1" presStyleIdx="0" presStyleCnt="7" custScaleY="155220" custLinFactNeighborX="-228" custLinFactNeighborY="-35297">
        <dgm:presLayoutVars>
          <dgm:chMax val="1"/>
          <dgm:bulletEnabled val="1"/>
        </dgm:presLayoutVars>
      </dgm:prSet>
      <dgm:spPr/>
    </dgm:pt>
    <dgm:pt modelId="{509D412E-1D24-4A4C-90D8-5811E55640D5}" type="pres">
      <dgm:prSet presAssocID="{0557E10E-1C10-4804-B012-7E2A27923F9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E93CCD1-21FA-4222-8373-C2512CEB4463}" type="pres">
      <dgm:prSet presAssocID="{5DEC2F1B-7A5B-4610-95AA-AC0E47994B30}" presName="Name8" presStyleCnt="0"/>
      <dgm:spPr/>
    </dgm:pt>
    <dgm:pt modelId="{BB88E7C2-81EF-4588-A499-18B2B1D81070}" type="pres">
      <dgm:prSet presAssocID="{5DEC2F1B-7A5B-4610-95AA-AC0E47994B30}" presName="acctBkgd" presStyleLbl="alignAcc1" presStyleIdx="1" presStyleCnt="7"/>
      <dgm:spPr/>
    </dgm:pt>
    <dgm:pt modelId="{D8D25D19-10F8-4DC0-AC63-8F82C3DBEF95}" type="pres">
      <dgm:prSet presAssocID="{5DEC2F1B-7A5B-4610-95AA-AC0E47994B30}" presName="acctTx" presStyleLbl="alignAcc1" presStyleIdx="1" presStyleCnt="7">
        <dgm:presLayoutVars>
          <dgm:bulletEnabled val="1"/>
        </dgm:presLayoutVars>
      </dgm:prSet>
      <dgm:spPr/>
    </dgm:pt>
    <dgm:pt modelId="{3361F907-07B7-4057-BE4D-27271B36274E}" type="pres">
      <dgm:prSet presAssocID="{5DEC2F1B-7A5B-4610-95AA-AC0E47994B30}" presName="level" presStyleLbl="node1" presStyleIdx="1" presStyleCnt="7">
        <dgm:presLayoutVars>
          <dgm:chMax val="1"/>
          <dgm:bulletEnabled val="1"/>
        </dgm:presLayoutVars>
      </dgm:prSet>
      <dgm:spPr/>
    </dgm:pt>
    <dgm:pt modelId="{26913469-ECF1-479C-97EB-5DBB90F14366}" type="pres">
      <dgm:prSet presAssocID="{5DEC2F1B-7A5B-4610-95AA-AC0E47994B3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9FB30F1-6FD6-481E-8706-B4F567BA1EE3}" type="pres">
      <dgm:prSet presAssocID="{4E49C3CE-B26A-4C30-88D0-238D33C88136}" presName="Name8" presStyleCnt="0"/>
      <dgm:spPr/>
    </dgm:pt>
    <dgm:pt modelId="{7CB0A969-3C1D-4B44-83AC-CECBDCDEFB77}" type="pres">
      <dgm:prSet presAssocID="{4E49C3CE-B26A-4C30-88D0-238D33C88136}" presName="acctBkgd" presStyleLbl="alignAcc1" presStyleIdx="2" presStyleCnt="7"/>
      <dgm:spPr/>
    </dgm:pt>
    <dgm:pt modelId="{0853DBBF-A3F0-411C-9A62-952058D38C38}" type="pres">
      <dgm:prSet presAssocID="{4E49C3CE-B26A-4C30-88D0-238D33C88136}" presName="acctTx" presStyleLbl="alignAcc1" presStyleIdx="2" presStyleCnt="7">
        <dgm:presLayoutVars>
          <dgm:bulletEnabled val="1"/>
        </dgm:presLayoutVars>
      </dgm:prSet>
      <dgm:spPr/>
    </dgm:pt>
    <dgm:pt modelId="{098612BA-5F2C-433E-8927-8DD246E2EF70}" type="pres">
      <dgm:prSet presAssocID="{4E49C3CE-B26A-4C30-88D0-238D33C88136}" presName="level" presStyleLbl="node1" presStyleIdx="2" presStyleCnt="7">
        <dgm:presLayoutVars>
          <dgm:chMax val="1"/>
          <dgm:bulletEnabled val="1"/>
        </dgm:presLayoutVars>
      </dgm:prSet>
      <dgm:spPr/>
    </dgm:pt>
    <dgm:pt modelId="{0A525911-62FD-4F27-B80B-2984FA512419}" type="pres">
      <dgm:prSet presAssocID="{4E49C3CE-B26A-4C30-88D0-238D33C881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B1345EF-B37A-4C13-8368-C16AA8FEB447}" type="pres">
      <dgm:prSet presAssocID="{669E0E00-F0B8-4B81-AA18-EBAC02E14507}" presName="Name8" presStyleCnt="0"/>
      <dgm:spPr/>
    </dgm:pt>
    <dgm:pt modelId="{8CFD1244-3D5A-4100-AAA3-834B3A7CE85B}" type="pres">
      <dgm:prSet presAssocID="{669E0E00-F0B8-4B81-AA18-EBAC02E14507}" presName="acctBkgd" presStyleLbl="alignAcc1" presStyleIdx="3" presStyleCnt="7"/>
      <dgm:spPr/>
    </dgm:pt>
    <dgm:pt modelId="{D9985756-C025-4528-BDD7-44C03A5991C0}" type="pres">
      <dgm:prSet presAssocID="{669E0E00-F0B8-4B81-AA18-EBAC02E14507}" presName="acctTx" presStyleLbl="alignAcc1" presStyleIdx="3" presStyleCnt="7">
        <dgm:presLayoutVars>
          <dgm:bulletEnabled val="1"/>
        </dgm:presLayoutVars>
      </dgm:prSet>
      <dgm:spPr/>
    </dgm:pt>
    <dgm:pt modelId="{A48697C5-CE31-4A12-8A64-EBD90427B2FE}" type="pres">
      <dgm:prSet presAssocID="{669E0E00-F0B8-4B81-AA18-EBAC02E14507}" presName="level" presStyleLbl="node1" presStyleIdx="3" presStyleCnt="7">
        <dgm:presLayoutVars>
          <dgm:chMax val="1"/>
          <dgm:bulletEnabled val="1"/>
        </dgm:presLayoutVars>
      </dgm:prSet>
      <dgm:spPr/>
    </dgm:pt>
    <dgm:pt modelId="{CB225623-2420-4023-AEC8-C6B224EA224B}" type="pres">
      <dgm:prSet presAssocID="{669E0E00-F0B8-4B81-AA18-EBAC02E1450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8A95A79-2E78-45BB-B77F-5A0559527187}" type="pres">
      <dgm:prSet presAssocID="{3D1ADB81-8032-462C-B854-786F69FA962E}" presName="Name8" presStyleCnt="0"/>
      <dgm:spPr/>
    </dgm:pt>
    <dgm:pt modelId="{AC465B05-FAAE-454C-AA0E-81A56DD0A294}" type="pres">
      <dgm:prSet presAssocID="{3D1ADB81-8032-462C-B854-786F69FA962E}" presName="acctBkgd" presStyleLbl="alignAcc1" presStyleIdx="4" presStyleCnt="7"/>
      <dgm:spPr/>
    </dgm:pt>
    <dgm:pt modelId="{E878965C-3AB5-44C3-9D4F-7C4FE3645F91}" type="pres">
      <dgm:prSet presAssocID="{3D1ADB81-8032-462C-B854-786F69FA962E}" presName="acctTx" presStyleLbl="alignAcc1" presStyleIdx="4" presStyleCnt="7">
        <dgm:presLayoutVars>
          <dgm:bulletEnabled val="1"/>
        </dgm:presLayoutVars>
      </dgm:prSet>
      <dgm:spPr/>
    </dgm:pt>
    <dgm:pt modelId="{70A28E3D-0762-407E-8237-37BD7E410D54}" type="pres">
      <dgm:prSet presAssocID="{3D1ADB81-8032-462C-B854-786F69FA962E}" presName="level" presStyleLbl="node1" presStyleIdx="4" presStyleCnt="7">
        <dgm:presLayoutVars>
          <dgm:chMax val="1"/>
          <dgm:bulletEnabled val="1"/>
        </dgm:presLayoutVars>
      </dgm:prSet>
      <dgm:spPr/>
    </dgm:pt>
    <dgm:pt modelId="{4120DD44-74B5-435B-BEA8-A9356069F6D9}" type="pres">
      <dgm:prSet presAssocID="{3D1ADB81-8032-462C-B854-786F69FA962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22430DA-53A6-4719-89FC-D74AD74CB3CD}" type="pres">
      <dgm:prSet presAssocID="{3AC767D4-4708-4F44-A524-85CECA4857F8}" presName="Name8" presStyleCnt="0"/>
      <dgm:spPr/>
    </dgm:pt>
    <dgm:pt modelId="{12D9A72A-62D5-4B2C-8B39-319FEE54ADDA}" type="pres">
      <dgm:prSet presAssocID="{3AC767D4-4708-4F44-A524-85CECA4857F8}" presName="acctBkgd" presStyleLbl="alignAcc1" presStyleIdx="5" presStyleCnt="7"/>
      <dgm:spPr/>
    </dgm:pt>
    <dgm:pt modelId="{56ABF5A8-01FF-464E-AAF9-4EC59755FEF1}" type="pres">
      <dgm:prSet presAssocID="{3AC767D4-4708-4F44-A524-85CECA4857F8}" presName="acctTx" presStyleLbl="alignAcc1" presStyleIdx="5" presStyleCnt="7">
        <dgm:presLayoutVars>
          <dgm:bulletEnabled val="1"/>
        </dgm:presLayoutVars>
      </dgm:prSet>
      <dgm:spPr/>
    </dgm:pt>
    <dgm:pt modelId="{C7A0DB7B-54E8-48A8-9CE8-80DB7CFC94F4}" type="pres">
      <dgm:prSet presAssocID="{3AC767D4-4708-4F44-A524-85CECA4857F8}" presName="level" presStyleLbl="node1" presStyleIdx="5" presStyleCnt="7">
        <dgm:presLayoutVars>
          <dgm:chMax val="1"/>
          <dgm:bulletEnabled val="1"/>
        </dgm:presLayoutVars>
      </dgm:prSet>
      <dgm:spPr/>
    </dgm:pt>
    <dgm:pt modelId="{6B9ADB1B-2877-4E32-8B6B-88495C199093}" type="pres">
      <dgm:prSet presAssocID="{3AC767D4-4708-4F44-A524-85CECA4857F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AB28248-D683-473D-BCBB-FE0321A3D340}" type="pres">
      <dgm:prSet presAssocID="{FAE6148C-3D2F-4AED-9894-6BCAD3DFB116}" presName="Name8" presStyleCnt="0"/>
      <dgm:spPr/>
    </dgm:pt>
    <dgm:pt modelId="{D8A65111-E8EC-47CC-A485-CAC90B41B6F5}" type="pres">
      <dgm:prSet presAssocID="{FAE6148C-3D2F-4AED-9894-6BCAD3DFB116}" presName="acctBkgd" presStyleLbl="alignAcc1" presStyleIdx="6" presStyleCnt="7" custLinFactNeighborY="1639"/>
      <dgm:spPr/>
    </dgm:pt>
    <dgm:pt modelId="{BF706B09-2CAF-4DB4-BB24-019F191345C7}" type="pres">
      <dgm:prSet presAssocID="{FAE6148C-3D2F-4AED-9894-6BCAD3DFB116}" presName="acctTx" presStyleLbl="alignAcc1" presStyleIdx="6" presStyleCnt="7">
        <dgm:presLayoutVars>
          <dgm:bulletEnabled val="1"/>
        </dgm:presLayoutVars>
      </dgm:prSet>
      <dgm:spPr/>
    </dgm:pt>
    <dgm:pt modelId="{2514BBBA-8F25-4B0E-B48A-85948513C2F5}" type="pres">
      <dgm:prSet presAssocID="{FAE6148C-3D2F-4AED-9894-6BCAD3DFB116}" presName="level" presStyleLbl="node1" presStyleIdx="6" presStyleCnt="7">
        <dgm:presLayoutVars>
          <dgm:chMax val="1"/>
          <dgm:bulletEnabled val="1"/>
        </dgm:presLayoutVars>
      </dgm:prSet>
      <dgm:spPr/>
    </dgm:pt>
    <dgm:pt modelId="{05A8B939-88FC-4C98-8E03-969622CE8222}" type="pres">
      <dgm:prSet presAssocID="{FAE6148C-3D2F-4AED-9894-6BCAD3DFB11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7E9E206-22B7-4279-B769-27081EB9C8A0}" srcId="{669E0E00-F0B8-4B81-AA18-EBAC02E14507}" destId="{F674E78B-F51C-4C12-A669-628A1945796F}" srcOrd="0" destOrd="0" parTransId="{719371B0-5E6B-4BD7-9D8F-27AFDF92D49B}" sibTransId="{38E893A5-879F-499C-8B64-0056A143DB74}"/>
    <dgm:cxn modelId="{62D45507-7DEB-48BB-BCCD-826615A1B614}" type="presOf" srcId="{96F074C6-E517-4A46-9A15-3835BD78B3FD}" destId="{BF706B09-2CAF-4DB4-BB24-019F191345C7}" srcOrd="1" destOrd="0" presId="urn:microsoft.com/office/officeart/2005/8/layout/pyramid3"/>
    <dgm:cxn modelId="{1338CB0E-5E8E-479F-9EF3-14CBAC62FE73}" type="presOf" srcId="{1CDFDF67-5065-4E0B-B05D-DCC10FE6CCEE}" destId="{5D32DEA6-7990-41D0-B205-5767160877A8}" srcOrd="0" destOrd="0" presId="urn:microsoft.com/office/officeart/2005/8/layout/pyramid3"/>
    <dgm:cxn modelId="{7BA98013-C463-4489-888B-A8C515F726E3}" type="presOf" srcId="{3D1ADB81-8032-462C-B854-786F69FA962E}" destId="{70A28E3D-0762-407E-8237-37BD7E410D54}" srcOrd="0" destOrd="0" presId="urn:microsoft.com/office/officeart/2005/8/layout/pyramid3"/>
    <dgm:cxn modelId="{CE455B15-4CB3-4109-8109-6FB1526A9DFA}" type="presOf" srcId="{9A4AAFED-FE2B-4D3F-BFB4-5ED44D7B30E1}" destId="{CFBDC18B-3A3A-4451-9C4B-04D41C2A1C1E}" srcOrd="0" destOrd="0" presId="urn:microsoft.com/office/officeart/2005/8/layout/pyramid3"/>
    <dgm:cxn modelId="{F97EBB15-28D7-4C42-8EC4-2ACC21999B5E}" srcId="{3D1ADB81-8032-462C-B854-786F69FA962E}" destId="{0FA820AA-1634-4910-9366-9229A7D24534}" srcOrd="0" destOrd="0" parTransId="{77A96C71-9891-4677-B7E6-A7853C74895E}" sibTransId="{0F01D51D-175F-43E1-9A97-2C4A7AAA4BD6}"/>
    <dgm:cxn modelId="{94BE6A16-77CE-4D25-84D5-646C392BE0E2}" type="presOf" srcId="{669E0E00-F0B8-4B81-AA18-EBAC02E14507}" destId="{A48697C5-CE31-4A12-8A64-EBD90427B2FE}" srcOrd="0" destOrd="0" presId="urn:microsoft.com/office/officeart/2005/8/layout/pyramid3"/>
    <dgm:cxn modelId="{E12A0517-7310-4392-8F8D-567C073E607A}" srcId="{FAE6148C-3D2F-4AED-9894-6BCAD3DFB116}" destId="{96F074C6-E517-4A46-9A15-3835BD78B3FD}" srcOrd="0" destOrd="0" parTransId="{6C58AEB3-9F1A-4F26-95A6-F6E21D066DE8}" sibTransId="{E6604836-3B91-4DE3-BFC6-BA27447D42BA}"/>
    <dgm:cxn modelId="{24F3211D-6B2C-480A-819A-616CEA85047A}" type="presOf" srcId="{4E49C3CE-B26A-4C30-88D0-238D33C88136}" destId="{098612BA-5F2C-433E-8927-8DD246E2EF70}" srcOrd="0" destOrd="0" presId="urn:microsoft.com/office/officeart/2005/8/layout/pyramid3"/>
    <dgm:cxn modelId="{AE45C720-3BA1-4AF4-881B-9DF526013E99}" type="presOf" srcId="{0557E10E-1C10-4804-B012-7E2A27923F9E}" destId="{509D412E-1D24-4A4C-90D8-5811E55640D5}" srcOrd="1" destOrd="0" presId="urn:microsoft.com/office/officeart/2005/8/layout/pyramid3"/>
    <dgm:cxn modelId="{FA123A2C-2997-490F-A9EB-E6507CBFAC85}" type="presOf" srcId="{FAE6148C-3D2F-4AED-9894-6BCAD3DFB116}" destId="{2514BBBA-8F25-4B0E-B48A-85948513C2F5}" srcOrd="0" destOrd="0" presId="urn:microsoft.com/office/officeart/2005/8/layout/pyramid3"/>
    <dgm:cxn modelId="{38F4D834-CD58-4875-A4F1-8B89BFC404F8}" type="presOf" srcId="{5DEC2F1B-7A5B-4610-95AA-AC0E47994B30}" destId="{26913469-ECF1-479C-97EB-5DBB90F14366}" srcOrd="1" destOrd="0" presId="urn:microsoft.com/office/officeart/2005/8/layout/pyramid3"/>
    <dgm:cxn modelId="{E0FCD038-D033-42E2-B2F1-6969B1503189}" srcId="{9A4AAFED-FE2B-4D3F-BFB4-5ED44D7B30E1}" destId="{4E49C3CE-B26A-4C30-88D0-238D33C88136}" srcOrd="2" destOrd="0" parTransId="{73E5EC7E-53C6-4ACE-BFED-007C26D1169D}" sibTransId="{AF36A740-A96C-4E8C-8DB0-CCBC4E432FF6}"/>
    <dgm:cxn modelId="{48642D65-ED17-4C8A-9743-099D4A8FC2EB}" type="presOf" srcId="{0FA820AA-1634-4910-9366-9229A7D24534}" destId="{AC465B05-FAAE-454C-AA0E-81A56DD0A294}" srcOrd="0" destOrd="0" presId="urn:microsoft.com/office/officeart/2005/8/layout/pyramid3"/>
    <dgm:cxn modelId="{B8108445-DBEF-4169-9DF5-693B908B85D9}" srcId="{FAE6148C-3D2F-4AED-9894-6BCAD3DFB116}" destId="{5DDCB99E-0893-42A1-8C64-CD4F29522020}" srcOrd="2" destOrd="0" parTransId="{92E06171-F6F8-45E3-941B-D5AE332B8625}" sibTransId="{5EC8F275-8F81-4776-8D2A-C49EF9A856E6}"/>
    <dgm:cxn modelId="{423D3366-8EB8-4622-BCCD-A2ED3F6B2514}" type="presOf" srcId="{5DDCB99E-0893-42A1-8C64-CD4F29522020}" destId="{D8A65111-E8EC-47CC-A485-CAC90B41B6F5}" srcOrd="0" destOrd="2" presId="urn:microsoft.com/office/officeart/2005/8/layout/pyramid3"/>
    <dgm:cxn modelId="{93B69D48-4F51-4F75-B99B-39B7C81A3CA9}" srcId="{9A4AAFED-FE2B-4D3F-BFB4-5ED44D7B30E1}" destId="{FAE6148C-3D2F-4AED-9894-6BCAD3DFB116}" srcOrd="6" destOrd="0" parTransId="{34AAA3B3-D723-4262-A62C-8E22FD3DAC61}" sibTransId="{90A9D4B9-211A-47F9-89A8-E89AFF1E3E64}"/>
    <dgm:cxn modelId="{44EE534D-A9FA-41A3-90B4-59FC08677DD2}" type="presOf" srcId="{3AC767D4-4708-4F44-A524-85CECA4857F8}" destId="{6B9ADB1B-2877-4E32-8B6B-88495C199093}" srcOrd="1" destOrd="0" presId="urn:microsoft.com/office/officeart/2005/8/layout/pyramid3"/>
    <dgm:cxn modelId="{95A1BF6D-D3A6-452A-9422-FAC0B748B561}" type="presOf" srcId="{5DEC2F1B-7A5B-4610-95AA-AC0E47994B30}" destId="{3361F907-07B7-4057-BE4D-27271B36274E}" srcOrd="0" destOrd="0" presId="urn:microsoft.com/office/officeart/2005/8/layout/pyramid3"/>
    <dgm:cxn modelId="{446EA873-DDBA-4AC3-9DA8-B06B929D27B4}" type="presOf" srcId="{0FA820AA-1634-4910-9366-9229A7D24534}" destId="{E878965C-3AB5-44C3-9D4F-7C4FE3645F91}" srcOrd="1" destOrd="0" presId="urn:microsoft.com/office/officeart/2005/8/layout/pyramid3"/>
    <dgm:cxn modelId="{2C854B75-3FB6-4E3B-B771-362C308E1EC9}" type="presOf" srcId="{F674E78B-F51C-4C12-A669-628A1945796F}" destId="{8CFD1244-3D5A-4100-AAA3-834B3A7CE85B}" srcOrd="0" destOrd="0" presId="urn:microsoft.com/office/officeart/2005/8/layout/pyramid3"/>
    <dgm:cxn modelId="{B043A455-265D-4F18-ABB1-A6FDF7517ABB}" type="presOf" srcId="{3AC767D4-4708-4F44-A524-85CECA4857F8}" destId="{C7A0DB7B-54E8-48A8-9CE8-80DB7CFC94F4}" srcOrd="0" destOrd="0" presId="urn:microsoft.com/office/officeart/2005/8/layout/pyramid3"/>
    <dgm:cxn modelId="{739B8256-4A89-484C-B8FC-F09265A11D3B}" srcId="{FAE6148C-3D2F-4AED-9894-6BCAD3DFB116}" destId="{BF7E25A0-0020-43BC-96CA-5A4182A4050D}" srcOrd="1" destOrd="0" parTransId="{4B847212-1124-4740-AF31-F01A0FA1DF02}" sibTransId="{9FF0873E-B019-4B03-A142-8CD6747EC6E8}"/>
    <dgm:cxn modelId="{56D34F79-3955-4354-9E58-B9A319441B0A}" srcId="{3AC767D4-4708-4F44-A524-85CECA4857F8}" destId="{05E586EC-D7A1-4E0A-AF7A-3A06B571F630}" srcOrd="0" destOrd="0" parTransId="{97041C36-1395-40C8-8E36-1EA4AB821B4E}" sibTransId="{7C993F57-3D83-44AC-BBEC-80907CAC8F7D}"/>
    <dgm:cxn modelId="{1A43E181-B6BC-4549-9AC2-7AFC196EF6ED}" type="presOf" srcId="{F674E78B-F51C-4C12-A669-628A1945796F}" destId="{D9985756-C025-4528-BDD7-44C03A5991C0}" srcOrd="1" destOrd="0" presId="urn:microsoft.com/office/officeart/2005/8/layout/pyramid3"/>
    <dgm:cxn modelId="{3D3F7B88-0CD7-416A-BAD4-28820091B734}" srcId="{9A4AAFED-FE2B-4D3F-BFB4-5ED44D7B30E1}" destId="{5DEC2F1B-7A5B-4610-95AA-AC0E47994B30}" srcOrd="1" destOrd="0" parTransId="{2B686E7F-86C7-4DF6-B6D7-BB3724149C45}" sibTransId="{EF5C165B-B6BF-4D6B-A1C9-AC2A52FFCB38}"/>
    <dgm:cxn modelId="{FF78828C-99FF-4F9E-A609-DF15E4324334}" type="presOf" srcId="{0E155FC3-FCF7-45EB-9BA2-339C54981B9B}" destId="{7CB0A969-3C1D-4B44-83AC-CECBDCDEFB77}" srcOrd="0" destOrd="0" presId="urn:microsoft.com/office/officeart/2005/8/layout/pyramid3"/>
    <dgm:cxn modelId="{17D5D58D-5E6E-4E79-8B84-78BAB8026D64}" type="presOf" srcId="{05E586EC-D7A1-4E0A-AF7A-3A06B571F630}" destId="{56ABF5A8-01FF-464E-AAF9-4EC59755FEF1}" srcOrd="1" destOrd="0" presId="urn:microsoft.com/office/officeart/2005/8/layout/pyramid3"/>
    <dgm:cxn modelId="{4747328F-7730-40CA-82C4-A3304DEAEE74}" srcId="{9A4AAFED-FE2B-4D3F-BFB4-5ED44D7B30E1}" destId="{0557E10E-1C10-4804-B012-7E2A27923F9E}" srcOrd="0" destOrd="0" parTransId="{43E6E397-696E-4BBF-9146-C9D055A178F2}" sibTransId="{D70920D2-4D49-4351-A202-A201AD70D5C5}"/>
    <dgm:cxn modelId="{F3585E97-E3FA-49BF-91D9-D494A25CC02E}" srcId="{0557E10E-1C10-4804-B012-7E2A27923F9E}" destId="{1CDFDF67-5065-4E0B-B05D-DCC10FE6CCEE}" srcOrd="0" destOrd="0" parTransId="{838DC4B1-CFA4-420C-9FFF-43553B89EF18}" sibTransId="{8A5B3CED-F8F4-4C06-9991-9FE364707DAB}"/>
    <dgm:cxn modelId="{F39A60A0-4EC9-451E-980B-29CF8593F371}" type="presOf" srcId="{066D7F1E-C77B-4E80-9236-9B7058AF39A1}" destId="{D8D25D19-10F8-4DC0-AC63-8F82C3DBEF95}" srcOrd="1" destOrd="0" presId="urn:microsoft.com/office/officeart/2005/8/layout/pyramid3"/>
    <dgm:cxn modelId="{948AE3A9-8AA4-49E2-9A37-CFFAABC26DCE}" type="presOf" srcId="{4E49C3CE-B26A-4C30-88D0-238D33C88136}" destId="{0A525911-62FD-4F27-B80B-2984FA512419}" srcOrd="1" destOrd="0" presId="urn:microsoft.com/office/officeart/2005/8/layout/pyramid3"/>
    <dgm:cxn modelId="{5A2892AE-F9E8-4DA1-B85E-63CB25DA514B}" type="presOf" srcId="{BF7E25A0-0020-43BC-96CA-5A4182A4050D}" destId="{D8A65111-E8EC-47CC-A485-CAC90B41B6F5}" srcOrd="0" destOrd="1" presId="urn:microsoft.com/office/officeart/2005/8/layout/pyramid3"/>
    <dgm:cxn modelId="{0C6862C2-FEC6-4383-812F-C0C402B76505}" srcId="{4E49C3CE-B26A-4C30-88D0-238D33C88136}" destId="{0E155FC3-FCF7-45EB-9BA2-339C54981B9B}" srcOrd="0" destOrd="0" parTransId="{CF337354-E972-435B-8662-CBCB5B38874F}" sibTransId="{68C957AB-F347-4EEE-AF5E-64AEBF711FB2}"/>
    <dgm:cxn modelId="{AB6066C3-63E0-49E0-B056-01064FAA0989}" type="presOf" srcId="{0E155FC3-FCF7-45EB-9BA2-339C54981B9B}" destId="{0853DBBF-A3F0-411C-9A62-952058D38C38}" srcOrd="1" destOrd="0" presId="urn:microsoft.com/office/officeart/2005/8/layout/pyramid3"/>
    <dgm:cxn modelId="{1004ADC5-500A-4902-BBA8-5ACE04644136}" type="presOf" srcId="{0557E10E-1C10-4804-B012-7E2A27923F9E}" destId="{B912393C-633A-4B57-BA75-D89787701334}" srcOrd="0" destOrd="0" presId="urn:microsoft.com/office/officeart/2005/8/layout/pyramid3"/>
    <dgm:cxn modelId="{2C65BFC7-74BE-4D43-B229-9E43A982C27D}" type="presOf" srcId="{3D1ADB81-8032-462C-B854-786F69FA962E}" destId="{4120DD44-74B5-435B-BEA8-A9356069F6D9}" srcOrd="1" destOrd="0" presId="urn:microsoft.com/office/officeart/2005/8/layout/pyramid3"/>
    <dgm:cxn modelId="{EA9853CA-ADF1-4322-9CAC-976BB99A4138}" type="presOf" srcId="{5DDCB99E-0893-42A1-8C64-CD4F29522020}" destId="{BF706B09-2CAF-4DB4-BB24-019F191345C7}" srcOrd="1" destOrd="2" presId="urn:microsoft.com/office/officeart/2005/8/layout/pyramid3"/>
    <dgm:cxn modelId="{B7CA9DD1-A031-4331-B054-F70A8A506093}" type="presOf" srcId="{96F074C6-E517-4A46-9A15-3835BD78B3FD}" destId="{D8A65111-E8EC-47CC-A485-CAC90B41B6F5}" srcOrd="0" destOrd="0" presId="urn:microsoft.com/office/officeart/2005/8/layout/pyramid3"/>
    <dgm:cxn modelId="{F0C7A7D3-1DF2-4960-874F-152BEE10AC0A}" type="presOf" srcId="{066D7F1E-C77B-4E80-9236-9B7058AF39A1}" destId="{BB88E7C2-81EF-4588-A499-18B2B1D81070}" srcOrd="0" destOrd="0" presId="urn:microsoft.com/office/officeart/2005/8/layout/pyramid3"/>
    <dgm:cxn modelId="{3BDAA9D3-EB18-4CF4-A040-F97923B8E1F0}" srcId="{5DEC2F1B-7A5B-4610-95AA-AC0E47994B30}" destId="{066D7F1E-C77B-4E80-9236-9B7058AF39A1}" srcOrd="0" destOrd="0" parTransId="{AC4115DD-503F-4C77-B93F-FE1F7A0E2028}" sibTransId="{F61E15BA-1C63-4C74-A2A9-B9307635B403}"/>
    <dgm:cxn modelId="{87616AD4-DE32-4478-9E52-EEEE58475F71}" type="presOf" srcId="{FAE6148C-3D2F-4AED-9894-6BCAD3DFB116}" destId="{05A8B939-88FC-4C98-8E03-969622CE8222}" srcOrd="1" destOrd="0" presId="urn:microsoft.com/office/officeart/2005/8/layout/pyramid3"/>
    <dgm:cxn modelId="{C2F7E0D5-BBFC-471F-9846-CBB3A19E967B}" srcId="{9A4AAFED-FE2B-4D3F-BFB4-5ED44D7B30E1}" destId="{3AC767D4-4708-4F44-A524-85CECA4857F8}" srcOrd="5" destOrd="0" parTransId="{1C395C01-4F68-45C0-B1BE-E85D463FB1EF}" sibTransId="{60C0983E-3D37-439B-928D-FDE5C36120B1}"/>
    <dgm:cxn modelId="{B0A854D7-2632-4293-9170-0A55FAEE4EAE}" srcId="{9A4AAFED-FE2B-4D3F-BFB4-5ED44D7B30E1}" destId="{3D1ADB81-8032-462C-B854-786F69FA962E}" srcOrd="4" destOrd="0" parTransId="{9F66A90E-490E-4E07-BECC-FAB89299F3A6}" sibTransId="{253D485F-B2F4-45E7-82FE-75632612FDF0}"/>
    <dgm:cxn modelId="{0DB2ABDA-5E58-4A13-9E4A-011A44C3D8CF}" type="presOf" srcId="{1CDFDF67-5065-4E0B-B05D-DCC10FE6CCEE}" destId="{4C9F0C79-16F5-467B-8AE3-B413CF23E396}" srcOrd="1" destOrd="0" presId="urn:microsoft.com/office/officeart/2005/8/layout/pyramid3"/>
    <dgm:cxn modelId="{CBD32EE0-751B-4D36-AA85-EC33AE3FCF95}" srcId="{9A4AAFED-FE2B-4D3F-BFB4-5ED44D7B30E1}" destId="{669E0E00-F0B8-4B81-AA18-EBAC02E14507}" srcOrd="3" destOrd="0" parTransId="{C429190A-0384-40C6-80DE-9B4C339E635A}" sibTransId="{0BC6FF87-636C-479A-BAE3-98FE0EB468B7}"/>
    <dgm:cxn modelId="{36793CE3-7D31-4080-905C-774D65A45946}" type="presOf" srcId="{05E586EC-D7A1-4E0A-AF7A-3A06B571F630}" destId="{12D9A72A-62D5-4B2C-8B39-319FEE54ADDA}" srcOrd="0" destOrd="0" presId="urn:microsoft.com/office/officeart/2005/8/layout/pyramid3"/>
    <dgm:cxn modelId="{A7AAD6F1-64FC-487C-A8D6-6FF7845DE16B}" type="presOf" srcId="{669E0E00-F0B8-4B81-AA18-EBAC02E14507}" destId="{CB225623-2420-4023-AEC8-C6B224EA224B}" srcOrd="1" destOrd="0" presId="urn:microsoft.com/office/officeart/2005/8/layout/pyramid3"/>
    <dgm:cxn modelId="{722181F2-A700-4092-BC75-6340437D7D34}" type="presOf" srcId="{BF7E25A0-0020-43BC-96CA-5A4182A4050D}" destId="{BF706B09-2CAF-4DB4-BB24-019F191345C7}" srcOrd="1" destOrd="1" presId="urn:microsoft.com/office/officeart/2005/8/layout/pyramid3"/>
    <dgm:cxn modelId="{17C8F8EA-0C23-4D39-88CF-E4A0D027A998}" type="presParOf" srcId="{CFBDC18B-3A3A-4451-9C4B-04D41C2A1C1E}" destId="{07678056-4FF1-4304-9F82-7F0B2F308140}" srcOrd="0" destOrd="0" presId="urn:microsoft.com/office/officeart/2005/8/layout/pyramid3"/>
    <dgm:cxn modelId="{35DC4384-D193-46AD-BD41-905B1831ACA5}" type="presParOf" srcId="{07678056-4FF1-4304-9F82-7F0B2F308140}" destId="{5D32DEA6-7990-41D0-B205-5767160877A8}" srcOrd="0" destOrd="0" presId="urn:microsoft.com/office/officeart/2005/8/layout/pyramid3"/>
    <dgm:cxn modelId="{A6FE007F-87FB-4D09-B5D6-321A88A8DCC9}" type="presParOf" srcId="{07678056-4FF1-4304-9F82-7F0B2F308140}" destId="{4C9F0C79-16F5-467B-8AE3-B413CF23E396}" srcOrd="1" destOrd="0" presId="urn:microsoft.com/office/officeart/2005/8/layout/pyramid3"/>
    <dgm:cxn modelId="{5B706303-095D-4391-9847-60214ED8F97F}" type="presParOf" srcId="{07678056-4FF1-4304-9F82-7F0B2F308140}" destId="{B912393C-633A-4B57-BA75-D89787701334}" srcOrd="2" destOrd="0" presId="urn:microsoft.com/office/officeart/2005/8/layout/pyramid3"/>
    <dgm:cxn modelId="{3304E7ED-E273-4FC1-B93C-31F288ED36FB}" type="presParOf" srcId="{07678056-4FF1-4304-9F82-7F0B2F308140}" destId="{509D412E-1D24-4A4C-90D8-5811E55640D5}" srcOrd="3" destOrd="0" presId="urn:microsoft.com/office/officeart/2005/8/layout/pyramid3"/>
    <dgm:cxn modelId="{FCB48D78-669A-4F18-81A7-333506CC5D13}" type="presParOf" srcId="{CFBDC18B-3A3A-4451-9C4B-04D41C2A1C1E}" destId="{FE93CCD1-21FA-4222-8373-C2512CEB4463}" srcOrd="1" destOrd="0" presId="urn:microsoft.com/office/officeart/2005/8/layout/pyramid3"/>
    <dgm:cxn modelId="{2CC3B128-7E23-44B6-A809-E73D883F1469}" type="presParOf" srcId="{FE93CCD1-21FA-4222-8373-C2512CEB4463}" destId="{BB88E7C2-81EF-4588-A499-18B2B1D81070}" srcOrd="0" destOrd="0" presId="urn:microsoft.com/office/officeart/2005/8/layout/pyramid3"/>
    <dgm:cxn modelId="{9D3EBF5D-49C9-44F2-9858-2463A8E10259}" type="presParOf" srcId="{FE93CCD1-21FA-4222-8373-C2512CEB4463}" destId="{D8D25D19-10F8-4DC0-AC63-8F82C3DBEF95}" srcOrd="1" destOrd="0" presId="urn:microsoft.com/office/officeart/2005/8/layout/pyramid3"/>
    <dgm:cxn modelId="{170647D9-8FDC-4083-AF94-644FF377DED8}" type="presParOf" srcId="{FE93CCD1-21FA-4222-8373-C2512CEB4463}" destId="{3361F907-07B7-4057-BE4D-27271B36274E}" srcOrd="2" destOrd="0" presId="urn:microsoft.com/office/officeart/2005/8/layout/pyramid3"/>
    <dgm:cxn modelId="{A0F51E54-0266-4A8B-BBCB-91A5CBD9D926}" type="presParOf" srcId="{FE93CCD1-21FA-4222-8373-C2512CEB4463}" destId="{26913469-ECF1-479C-97EB-5DBB90F14366}" srcOrd="3" destOrd="0" presId="urn:microsoft.com/office/officeart/2005/8/layout/pyramid3"/>
    <dgm:cxn modelId="{892DABB2-188D-4433-9AF2-DAB87850467C}" type="presParOf" srcId="{CFBDC18B-3A3A-4451-9C4B-04D41C2A1C1E}" destId="{09FB30F1-6FD6-481E-8706-B4F567BA1EE3}" srcOrd="2" destOrd="0" presId="urn:microsoft.com/office/officeart/2005/8/layout/pyramid3"/>
    <dgm:cxn modelId="{6CF3C362-9C03-48B6-B832-0360E75AC7C7}" type="presParOf" srcId="{09FB30F1-6FD6-481E-8706-B4F567BA1EE3}" destId="{7CB0A969-3C1D-4B44-83AC-CECBDCDEFB77}" srcOrd="0" destOrd="0" presId="urn:microsoft.com/office/officeart/2005/8/layout/pyramid3"/>
    <dgm:cxn modelId="{8D81D7CA-94EE-48D7-A5C7-96A9DEB08B90}" type="presParOf" srcId="{09FB30F1-6FD6-481E-8706-B4F567BA1EE3}" destId="{0853DBBF-A3F0-411C-9A62-952058D38C38}" srcOrd="1" destOrd="0" presId="urn:microsoft.com/office/officeart/2005/8/layout/pyramid3"/>
    <dgm:cxn modelId="{E81F2F8E-54E2-45A7-BDCD-1D6A70E1A251}" type="presParOf" srcId="{09FB30F1-6FD6-481E-8706-B4F567BA1EE3}" destId="{098612BA-5F2C-433E-8927-8DD246E2EF70}" srcOrd="2" destOrd="0" presId="urn:microsoft.com/office/officeart/2005/8/layout/pyramid3"/>
    <dgm:cxn modelId="{BB373E0C-243E-46E6-8C97-73464BD034F8}" type="presParOf" srcId="{09FB30F1-6FD6-481E-8706-B4F567BA1EE3}" destId="{0A525911-62FD-4F27-B80B-2984FA512419}" srcOrd="3" destOrd="0" presId="urn:microsoft.com/office/officeart/2005/8/layout/pyramid3"/>
    <dgm:cxn modelId="{9D1459D2-2EA7-4D9C-91D5-0B8A7432170C}" type="presParOf" srcId="{CFBDC18B-3A3A-4451-9C4B-04D41C2A1C1E}" destId="{6B1345EF-B37A-4C13-8368-C16AA8FEB447}" srcOrd="3" destOrd="0" presId="urn:microsoft.com/office/officeart/2005/8/layout/pyramid3"/>
    <dgm:cxn modelId="{424BF1F9-B300-4DE3-9520-DC904CC91CD8}" type="presParOf" srcId="{6B1345EF-B37A-4C13-8368-C16AA8FEB447}" destId="{8CFD1244-3D5A-4100-AAA3-834B3A7CE85B}" srcOrd="0" destOrd="0" presId="urn:microsoft.com/office/officeart/2005/8/layout/pyramid3"/>
    <dgm:cxn modelId="{1944DA8B-6F18-4C84-9349-474375118732}" type="presParOf" srcId="{6B1345EF-B37A-4C13-8368-C16AA8FEB447}" destId="{D9985756-C025-4528-BDD7-44C03A5991C0}" srcOrd="1" destOrd="0" presId="urn:microsoft.com/office/officeart/2005/8/layout/pyramid3"/>
    <dgm:cxn modelId="{0BE58AE3-276D-47B8-881C-52182CBA180D}" type="presParOf" srcId="{6B1345EF-B37A-4C13-8368-C16AA8FEB447}" destId="{A48697C5-CE31-4A12-8A64-EBD90427B2FE}" srcOrd="2" destOrd="0" presId="urn:microsoft.com/office/officeart/2005/8/layout/pyramid3"/>
    <dgm:cxn modelId="{80A79E39-0545-490D-9154-D8ED4063BD43}" type="presParOf" srcId="{6B1345EF-B37A-4C13-8368-C16AA8FEB447}" destId="{CB225623-2420-4023-AEC8-C6B224EA224B}" srcOrd="3" destOrd="0" presId="urn:microsoft.com/office/officeart/2005/8/layout/pyramid3"/>
    <dgm:cxn modelId="{26C8349A-B27E-4D22-A6D4-7EDC54E8AE0E}" type="presParOf" srcId="{CFBDC18B-3A3A-4451-9C4B-04D41C2A1C1E}" destId="{F8A95A79-2E78-45BB-B77F-5A0559527187}" srcOrd="4" destOrd="0" presId="urn:microsoft.com/office/officeart/2005/8/layout/pyramid3"/>
    <dgm:cxn modelId="{4032C995-2182-437A-91DC-D9145F2CBBF2}" type="presParOf" srcId="{F8A95A79-2E78-45BB-B77F-5A0559527187}" destId="{AC465B05-FAAE-454C-AA0E-81A56DD0A294}" srcOrd="0" destOrd="0" presId="urn:microsoft.com/office/officeart/2005/8/layout/pyramid3"/>
    <dgm:cxn modelId="{EEA84E64-5698-4EDC-AF92-E09C8BFFFD1A}" type="presParOf" srcId="{F8A95A79-2E78-45BB-B77F-5A0559527187}" destId="{E878965C-3AB5-44C3-9D4F-7C4FE3645F91}" srcOrd="1" destOrd="0" presId="urn:microsoft.com/office/officeart/2005/8/layout/pyramid3"/>
    <dgm:cxn modelId="{8E10A415-FC23-4DFA-9E1D-70169CA24F62}" type="presParOf" srcId="{F8A95A79-2E78-45BB-B77F-5A0559527187}" destId="{70A28E3D-0762-407E-8237-37BD7E410D54}" srcOrd="2" destOrd="0" presId="urn:microsoft.com/office/officeart/2005/8/layout/pyramid3"/>
    <dgm:cxn modelId="{79046FA8-4331-43B7-A5D6-8E944D23A689}" type="presParOf" srcId="{F8A95A79-2E78-45BB-B77F-5A0559527187}" destId="{4120DD44-74B5-435B-BEA8-A9356069F6D9}" srcOrd="3" destOrd="0" presId="urn:microsoft.com/office/officeart/2005/8/layout/pyramid3"/>
    <dgm:cxn modelId="{18971370-FAD2-4EE9-9F6D-27CD2C18D30F}" type="presParOf" srcId="{CFBDC18B-3A3A-4451-9C4B-04D41C2A1C1E}" destId="{822430DA-53A6-4719-89FC-D74AD74CB3CD}" srcOrd="5" destOrd="0" presId="urn:microsoft.com/office/officeart/2005/8/layout/pyramid3"/>
    <dgm:cxn modelId="{0FBF049F-721A-418D-8E41-A3C875A2E5D8}" type="presParOf" srcId="{822430DA-53A6-4719-89FC-D74AD74CB3CD}" destId="{12D9A72A-62D5-4B2C-8B39-319FEE54ADDA}" srcOrd="0" destOrd="0" presId="urn:microsoft.com/office/officeart/2005/8/layout/pyramid3"/>
    <dgm:cxn modelId="{9446261A-0544-4B03-A4C1-DCD1A123BE29}" type="presParOf" srcId="{822430DA-53A6-4719-89FC-D74AD74CB3CD}" destId="{56ABF5A8-01FF-464E-AAF9-4EC59755FEF1}" srcOrd="1" destOrd="0" presId="urn:microsoft.com/office/officeart/2005/8/layout/pyramid3"/>
    <dgm:cxn modelId="{A6DF79CE-BE30-411E-8CA1-AE4C6847C556}" type="presParOf" srcId="{822430DA-53A6-4719-89FC-D74AD74CB3CD}" destId="{C7A0DB7B-54E8-48A8-9CE8-80DB7CFC94F4}" srcOrd="2" destOrd="0" presId="urn:microsoft.com/office/officeart/2005/8/layout/pyramid3"/>
    <dgm:cxn modelId="{B9E72EB1-894C-4642-AE89-31AB0DD7A26E}" type="presParOf" srcId="{822430DA-53A6-4719-89FC-D74AD74CB3CD}" destId="{6B9ADB1B-2877-4E32-8B6B-88495C199093}" srcOrd="3" destOrd="0" presId="urn:microsoft.com/office/officeart/2005/8/layout/pyramid3"/>
    <dgm:cxn modelId="{C571AF90-A5C7-48F3-8943-52902B96C2BD}" type="presParOf" srcId="{CFBDC18B-3A3A-4451-9C4B-04D41C2A1C1E}" destId="{3AB28248-D683-473D-BCBB-FE0321A3D340}" srcOrd="6" destOrd="0" presId="urn:microsoft.com/office/officeart/2005/8/layout/pyramid3"/>
    <dgm:cxn modelId="{FFB28056-57C0-4715-82DF-CF9590E7A87F}" type="presParOf" srcId="{3AB28248-D683-473D-BCBB-FE0321A3D340}" destId="{D8A65111-E8EC-47CC-A485-CAC90B41B6F5}" srcOrd="0" destOrd="0" presId="urn:microsoft.com/office/officeart/2005/8/layout/pyramid3"/>
    <dgm:cxn modelId="{764C64BD-F65D-4974-AE41-C27F1F5F0065}" type="presParOf" srcId="{3AB28248-D683-473D-BCBB-FE0321A3D340}" destId="{BF706B09-2CAF-4DB4-BB24-019F191345C7}" srcOrd="1" destOrd="0" presId="urn:microsoft.com/office/officeart/2005/8/layout/pyramid3"/>
    <dgm:cxn modelId="{73A0FE57-2085-4D03-9487-9D6354C5F756}" type="presParOf" srcId="{3AB28248-D683-473D-BCBB-FE0321A3D340}" destId="{2514BBBA-8F25-4B0E-B48A-85948513C2F5}" srcOrd="2" destOrd="0" presId="urn:microsoft.com/office/officeart/2005/8/layout/pyramid3"/>
    <dgm:cxn modelId="{D11CF808-569D-4D08-BCD6-548648BEB828}" type="presParOf" srcId="{3AB28248-D683-473D-BCBB-FE0321A3D340}" destId="{05A8B939-88FC-4C98-8E03-969622CE8222}" srcOrd="3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2DEA6-7990-41D0-B205-5767160877A8}">
      <dsp:nvSpPr>
        <dsp:cNvPr id="0" name=""/>
        <dsp:cNvSpPr/>
      </dsp:nvSpPr>
      <dsp:spPr>
        <a:xfrm>
          <a:off x="5006515" y="0"/>
          <a:ext cx="3199272" cy="939680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>
              <a:latin typeface="Helvetica" pitchFamily="2" charset="0"/>
            </a:rPr>
            <a:t>Smanjenje otpadnih sirovina, sastojaka i gotovih proizvoda - smanjenje ukupno nastalog otpada</a:t>
          </a:r>
        </a:p>
      </dsp:txBody>
      <dsp:txXfrm>
        <a:off x="5579935" y="0"/>
        <a:ext cx="2625852" cy="939680"/>
      </dsp:txXfrm>
    </dsp:sp>
    <dsp:sp modelId="{B912393C-633A-4B57-BA75-D89787701334}">
      <dsp:nvSpPr>
        <dsp:cNvPr id="0" name=""/>
        <dsp:cNvSpPr/>
      </dsp:nvSpPr>
      <dsp:spPr>
        <a:xfrm rot="10800000">
          <a:off x="0" y="0"/>
          <a:ext cx="5579935" cy="939680"/>
        </a:xfrm>
        <a:prstGeom prst="trapezoid">
          <a:avLst>
            <a:gd name="adj" fmla="val 61023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 dirty="0"/>
            <a:t>PREVENCIJA</a:t>
          </a:r>
        </a:p>
      </dsp:txBody>
      <dsp:txXfrm rot="-10800000">
        <a:off x="976488" y="0"/>
        <a:ext cx="3626958" cy="939680"/>
      </dsp:txXfrm>
    </dsp:sp>
    <dsp:sp modelId="{BB88E7C2-81EF-4588-A499-18B2B1D81070}">
      <dsp:nvSpPr>
        <dsp:cNvPr id="0" name=""/>
        <dsp:cNvSpPr/>
      </dsp:nvSpPr>
      <dsp:spPr>
        <a:xfrm>
          <a:off x="4637090" y="939680"/>
          <a:ext cx="3568697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 err="1">
              <a:latin typeface="Helvetica" pitchFamily="2" charset="0"/>
            </a:rPr>
            <a:t>Redistribucija</a:t>
          </a:r>
          <a:r>
            <a:rPr lang="sr-Latn-RS" sz="1200" kern="1200" dirty="0">
              <a:latin typeface="Helvetica" pitchFamily="2" charset="0"/>
            </a:rPr>
            <a:t> ljudima (donacije)</a:t>
          </a:r>
        </a:p>
      </dsp:txBody>
      <dsp:txXfrm>
        <a:off x="5006515" y="939680"/>
        <a:ext cx="3199272" cy="605386"/>
      </dsp:txXfrm>
    </dsp:sp>
    <dsp:sp modelId="{3361F907-07B7-4057-BE4D-27271B36274E}">
      <dsp:nvSpPr>
        <dsp:cNvPr id="0" name=""/>
        <dsp:cNvSpPr/>
      </dsp:nvSpPr>
      <dsp:spPr>
        <a:xfrm rot="10800000">
          <a:off x="573420" y="939680"/>
          <a:ext cx="4433094" cy="605386"/>
        </a:xfrm>
        <a:prstGeom prst="trapezoid">
          <a:avLst>
            <a:gd name="adj" fmla="val 61023"/>
          </a:avLst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PREVENCIJA</a:t>
          </a:r>
        </a:p>
      </dsp:txBody>
      <dsp:txXfrm rot="-10800000">
        <a:off x="1349212" y="939680"/>
        <a:ext cx="2881511" cy="605386"/>
      </dsp:txXfrm>
    </dsp:sp>
    <dsp:sp modelId="{7CB0A969-3C1D-4B44-83AC-CECBDCDEFB77}">
      <dsp:nvSpPr>
        <dsp:cNvPr id="0" name=""/>
        <dsp:cNvSpPr/>
      </dsp:nvSpPr>
      <dsp:spPr>
        <a:xfrm>
          <a:off x="4267666" y="1545067"/>
          <a:ext cx="3938121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>
              <a:latin typeface="Helvetica" pitchFamily="2" charset="0"/>
            </a:rPr>
            <a:t>Korišćenje kao hrana za životinje</a:t>
          </a:r>
        </a:p>
      </dsp:txBody>
      <dsp:txXfrm>
        <a:off x="4637090" y="1545067"/>
        <a:ext cx="3568697" cy="605386"/>
      </dsp:txXfrm>
    </dsp:sp>
    <dsp:sp modelId="{098612BA-5F2C-433E-8927-8DD246E2EF70}">
      <dsp:nvSpPr>
        <dsp:cNvPr id="0" name=""/>
        <dsp:cNvSpPr/>
      </dsp:nvSpPr>
      <dsp:spPr>
        <a:xfrm rot="10800000">
          <a:off x="942845" y="1545067"/>
          <a:ext cx="3694245" cy="605386"/>
        </a:xfrm>
        <a:prstGeom prst="trapezoid">
          <a:avLst>
            <a:gd name="adj" fmla="val 61023"/>
          </a:avLst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PREVENCIJA</a:t>
          </a:r>
        </a:p>
      </dsp:txBody>
      <dsp:txXfrm rot="-10800000">
        <a:off x="1589338" y="1545067"/>
        <a:ext cx="2401259" cy="605386"/>
      </dsp:txXfrm>
    </dsp:sp>
    <dsp:sp modelId="{8CFD1244-3D5A-4100-AAA3-834B3A7CE85B}">
      <dsp:nvSpPr>
        <dsp:cNvPr id="0" name=""/>
        <dsp:cNvSpPr/>
      </dsp:nvSpPr>
      <dsp:spPr>
        <a:xfrm>
          <a:off x="3898241" y="2150453"/>
          <a:ext cx="4307546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>
              <a:latin typeface="Helvetica" pitchFamily="2" charset="0"/>
            </a:rPr>
            <a:t>Anaerobna digestija otpada</a:t>
          </a:r>
        </a:p>
      </dsp:txBody>
      <dsp:txXfrm>
        <a:off x="4267666" y="2150453"/>
        <a:ext cx="3938121" cy="605386"/>
      </dsp:txXfrm>
    </dsp:sp>
    <dsp:sp modelId="{A48697C5-CE31-4A12-8A64-EBD90427B2FE}">
      <dsp:nvSpPr>
        <dsp:cNvPr id="0" name=""/>
        <dsp:cNvSpPr/>
      </dsp:nvSpPr>
      <dsp:spPr>
        <a:xfrm rot="10800000">
          <a:off x="1312269" y="2150453"/>
          <a:ext cx="2955396" cy="605386"/>
        </a:xfrm>
        <a:prstGeom prst="trapezoid">
          <a:avLst>
            <a:gd name="adj" fmla="val 61023"/>
          </a:avLst>
        </a:prstGeom>
        <a:solidFill>
          <a:schemeClr val="accent6">
            <a:lumMod val="60000"/>
            <a:lumOff val="40000"/>
            <a:alpha val="7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RECIKLIRANJE</a:t>
          </a:r>
        </a:p>
      </dsp:txBody>
      <dsp:txXfrm rot="-10800000">
        <a:off x="1829464" y="2150453"/>
        <a:ext cx="1921007" cy="605386"/>
      </dsp:txXfrm>
    </dsp:sp>
    <dsp:sp modelId="{AC465B05-FAAE-454C-AA0E-81A56DD0A294}">
      <dsp:nvSpPr>
        <dsp:cNvPr id="0" name=""/>
        <dsp:cNvSpPr/>
      </dsp:nvSpPr>
      <dsp:spPr>
        <a:xfrm>
          <a:off x="3528816" y="2755839"/>
          <a:ext cx="4676971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>
              <a:latin typeface="Helvetica" pitchFamily="2" charset="0"/>
            </a:rPr>
            <a:t>Kompostiranje otpada</a:t>
          </a:r>
        </a:p>
      </dsp:txBody>
      <dsp:txXfrm>
        <a:off x="3898241" y="2755839"/>
        <a:ext cx="4307546" cy="605386"/>
      </dsp:txXfrm>
    </dsp:sp>
    <dsp:sp modelId="{70A28E3D-0762-407E-8237-37BD7E410D54}">
      <dsp:nvSpPr>
        <dsp:cNvPr id="0" name=""/>
        <dsp:cNvSpPr/>
      </dsp:nvSpPr>
      <dsp:spPr>
        <a:xfrm rot="10800000">
          <a:off x="1681694" y="2755839"/>
          <a:ext cx="2216547" cy="605386"/>
        </a:xfrm>
        <a:prstGeom prst="trapezoid">
          <a:avLst>
            <a:gd name="adj" fmla="val 61023"/>
          </a:avLst>
        </a:prstGeom>
        <a:solidFill>
          <a:schemeClr val="accent6">
            <a:lumMod val="60000"/>
            <a:lumOff val="40000"/>
            <a:alpha val="6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RECIKLIRANJE</a:t>
          </a:r>
        </a:p>
      </dsp:txBody>
      <dsp:txXfrm rot="-10800000">
        <a:off x="2069590" y="2755839"/>
        <a:ext cx="1440755" cy="605386"/>
      </dsp:txXfrm>
    </dsp:sp>
    <dsp:sp modelId="{12D9A72A-62D5-4B2C-8B39-319FEE54ADDA}">
      <dsp:nvSpPr>
        <dsp:cNvPr id="0" name=""/>
        <dsp:cNvSpPr/>
      </dsp:nvSpPr>
      <dsp:spPr>
        <a:xfrm>
          <a:off x="3159392" y="3361226"/>
          <a:ext cx="5046395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200" kern="1200" dirty="0">
              <a:latin typeface="Helvetica" pitchFamily="2" charset="0"/>
            </a:rPr>
            <a:t>Spaljivanje otpada sa povratom energije</a:t>
          </a:r>
        </a:p>
      </dsp:txBody>
      <dsp:txXfrm>
        <a:off x="3528816" y="3361226"/>
        <a:ext cx="4676971" cy="605386"/>
      </dsp:txXfrm>
    </dsp:sp>
    <dsp:sp modelId="{C7A0DB7B-54E8-48A8-9CE8-80DB7CFC94F4}">
      <dsp:nvSpPr>
        <dsp:cNvPr id="0" name=""/>
        <dsp:cNvSpPr/>
      </dsp:nvSpPr>
      <dsp:spPr>
        <a:xfrm rot="10800000">
          <a:off x="2051118" y="3361226"/>
          <a:ext cx="1477698" cy="605386"/>
        </a:xfrm>
        <a:prstGeom prst="trapezoid">
          <a:avLst>
            <a:gd name="adj" fmla="val 61023"/>
          </a:avLst>
        </a:prstGeom>
        <a:solidFill>
          <a:schemeClr val="accent6">
            <a:lumMod val="40000"/>
            <a:lumOff val="60000"/>
            <a:alpha val="5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POVRAT</a:t>
          </a:r>
        </a:p>
      </dsp:txBody>
      <dsp:txXfrm rot="-10800000">
        <a:off x="2309716" y="3361226"/>
        <a:ext cx="960503" cy="605386"/>
      </dsp:txXfrm>
    </dsp:sp>
    <dsp:sp modelId="{D8A65111-E8EC-47CC-A485-CAC90B41B6F5}">
      <dsp:nvSpPr>
        <dsp:cNvPr id="0" name=""/>
        <dsp:cNvSpPr/>
      </dsp:nvSpPr>
      <dsp:spPr>
        <a:xfrm>
          <a:off x="2789967" y="3966612"/>
          <a:ext cx="5415820" cy="605386"/>
        </a:xfrm>
        <a:prstGeom prst="nonIsoscelesTrapezoid">
          <a:avLst>
            <a:gd name="adj1" fmla="val 61023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100" kern="1200" dirty="0"/>
            <a:t>Spaljivanje otpada bez povrata energije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100" kern="1200" dirty="0"/>
            <a:t>Slanje otpada na deponije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RS" sz="1100" kern="1200" dirty="0"/>
            <a:t>Izbacivanje otpada kroz kanalizaciju</a:t>
          </a:r>
        </a:p>
      </dsp:txBody>
      <dsp:txXfrm>
        <a:off x="3159392" y="3966612"/>
        <a:ext cx="5046395" cy="605386"/>
      </dsp:txXfrm>
    </dsp:sp>
    <dsp:sp modelId="{2514BBBA-8F25-4B0E-B48A-85948513C2F5}">
      <dsp:nvSpPr>
        <dsp:cNvPr id="0" name=""/>
        <dsp:cNvSpPr/>
      </dsp:nvSpPr>
      <dsp:spPr>
        <a:xfrm rot="10800000">
          <a:off x="2420543" y="3966612"/>
          <a:ext cx="738849" cy="605386"/>
        </a:xfrm>
        <a:prstGeom prst="trapezoid">
          <a:avLst>
            <a:gd name="adj" fmla="val 61023"/>
          </a:avLst>
        </a:prstGeom>
        <a:solidFill>
          <a:schemeClr val="accent6">
            <a:lumMod val="20000"/>
            <a:lumOff val="8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ODLAGANJE</a:t>
          </a:r>
        </a:p>
      </dsp:txBody>
      <dsp:txXfrm rot="-10800000">
        <a:off x="2420543" y="3966612"/>
        <a:ext cx="738849" cy="605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0.42979</cdr:x>
      <cdr:y>0.21993</cdr:y>
    </cdr:from>
    <cdr:to>
      <cdr:x>0.50334</cdr:x>
      <cdr:y>0.28991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63AC528-16E3-A54B-8DE2-F915C9BE92CA}"/>
            </a:ext>
          </a:extLst>
        </cdr:cNvPr>
        <cdr:cNvSpPr txBox="1"/>
      </cdr:nvSpPr>
      <cdr:spPr>
        <a:xfrm xmlns:a="http://schemas.openxmlformats.org/drawingml/2006/main">
          <a:off x="3172619" y="1054356"/>
          <a:ext cx="542925" cy="335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DE" sz="1400" b="1" dirty="0">
              <a:latin typeface="Helvetica" pitchFamily="2" charset="0"/>
            </a:rPr>
            <a:t>5%</a:t>
          </a:r>
        </a:p>
      </cdr:txBody>
    </cdr:sp>
  </cdr:relSizeAnchor>
  <cdr:relSizeAnchor xmlns:cdr="http://schemas.openxmlformats.org/drawingml/2006/chartDrawing">
    <cdr:from>
      <cdr:x>0.5556</cdr:x>
      <cdr:y>0.41663</cdr:y>
    </cdr:from>
    <cdr:to>
      <cdr:x>0.65238</cdr:x>
      <cdr:y>0.50902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03C6BCA-F2D7-5843-8C82-9E5F202A17CD}"/>
            </a:ext>
          </a:extLst>
        </cdr:cNvPr>
        <cdr:cNvSpPr txBox="1"/>
      </cdr:nvSpPr>
      <cdr:spPr>
        <a:xfrm xmlns:a="http://schemas.openxmlformats.org/drawingml/2006/main">
          <a:off x="4101306" y="1997331"/>
          <a:ext cx="714375" cy="442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DE" sz="1600" b="1" dirty="0">
              <a:latin typeface="Helvetica" pitchFamily="2" charset="0"/>
            </a:rPr>
            <a:t>42%</a:t>
          </a:r>
        </a:p>
      </cdr:txBody>
    </cdr:sp>
  </cdr:relSizeAnchor>
  <cdr:relSizeAnchor xmlns:cdr="http://schemas.openxmlformats.org/drawingml/2006/chartDrawing">
    <cdr:from>
      <cdr:x>0.36248</cdr:x>
      <cdr:y>0.59269</cdr:y>
    </cdr:from>
    <cdr:to>
      <cdr:x>0.46894</cdr:x>
      <cdr:y>0.67661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8BC0B839-A13D-7947-AD6D-1802CE7E79DB}"/>
            </a:ext>
          </a:extLst>
        </cdr:cNvPr>
        <cdr:cNvSpPr txBox="1"/>
      </cdr:nvSpPr>
      <cdr:spPr>
        <a:xfrm xmlns:a="http://schemas.openxmlformats.org/drawingml/2006/main">
          <a:off x="2675732" y="2841408"/>
          <a:ext cx="785813" cy="402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DE" sz="1600" b="1" dirty="0">
              <a:latin typeface="Helvetica" pitchFamily="2" charset="0"/>
            </a:rPr>
            <a:t>39%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7A2727-9886-704D-8B05-7C458E9858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FB8F4-0A32-9C43-A05F-D183090B01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265FD-48BB-1D4D-ACAD-73407EBF74DE}" type="datetimeFigureOut">
              <a:rPr lang="en-DE" smtClean="0"/>
              <a:t>02/18/2020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68FAE-786D-A540-8DD9-927CCB669C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D2EE7D-BB99-B941-9B8A-565BE0DF97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1273F-D4BB-3645-8FF4-2C00567CE18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95466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BF94E-9B9F-A949-83C0-EAED43E24FF6}" type="datetimeFigureOut">
              <a:rPr lang="en-DE" smtClean="0"/>
              <a:t>02/18/2020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GB" sz="1200" dirty="0"/>
              <a:t>(</a:t>
            </a:r>
            <a:r>
              <a:rPr lang="en-GB" sz="1200" dirty="0" err="1"/>
              <a:t>treba</a:t>
            </a:r>
            <a:endParaRPr lang="en-GB" sz="1200" dirty="0"/>
          </a:p>
          <a:p>
            <a:r>
              <a:rPr lang="en-GB" sz="1200" dirty="0" err="1"/>
              <a:t>imati</a:t>
            </a:r>
            <a:r>
              <a:rPr lang="en-GB" sz="1200" dirty="0"/>
              <a:t> u </a:t>
            </a:r>
            <a:r>
              <a:rPr lang="en-GB" sz="1200" dirty="0" err="1"/>
              <a:t>vidu</a:t>
            </a:r>
            <a:r>
              <a:rPr lang="en-GB" sz="1200" dirty="0"/>
              <a:t> da se u </a:t>
            </a:r>
            <a:r>
              <a:rPr lang="en-GB" sz="1200" dirty="0" err="1"/>
              <a:t>Srbiji</a:t>
            </a:r>
            <a:r>
              <a:rPr lang="en-GB" sz="1200" dirty="0"/>
              <a:t> </a:t>
            </a:r>
            <a:r>
              <a:rPr lang="en-GB" sz="1200" dirty="0" err="1"/>
              <a:t>otpad</a:t>
            </a:r>
            <a:r>
              <a:rPr lang="en-GB" sz="1200" dirty="0"/>
              <a:t> </a:t>
            </a:r>
            <a:r>
              <a:rPr lang="en-GB" sz="1200" dirty="0" err="1"/>
              <a:t>pretežno</a:t>
            </a:r>
            <a:r>
              <a:rPr lang="en-GB" sz="1200" dirty="0"/>
              <a:t> </a:t>
            </a:r>
            <a:r>
              <a:rPr lang="en-GB" sz="1200" dirty="0" err="1"/>
              <a:t>odlaže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nesanitarnim</a:t>
            </a:r>
            <a:r>
              <a:rPr lang="en-GB" sz="1200" dirty="0"/>
              <a:t> </a:t>
            </a:r>
            <a:r>
              <a:rPr lang="en-GB" sz="1200" dirty="0" err="1"/>
              <a:t>deponijama</a:t>
            </a:r>
            <a:r>
              <a:rPr lang="en-GB" sz="1200" dirty="0"/>
              <a:t> </a:t>
            </a:r>
            <a:r>
              <a:rPr lang="en-GB" sz="1200" dirty="0" err="1"/>
              <a:t>koje</a:t>
            </a:r>
            <a:r>
              <a:rPr lang="en-GB" sz="1200" dirty="0"/>
              <a:t> </a:t>
            </a:r>
            <a:r>
              <a:rPr lang="en-GB" sz="1200" dirty="0" err="1"/>
              <a:t>nemaju</a:t>
            </a:r>
            <a:r>
              <a:rPr lang="en-GB" sz="1200" dirty="0"/>
              <a:t> </a:t>
            </a:r>
            <a:r>
              <a:rPr lang="en-GB" sz="1200" dirty="0" err="1"/>
              <a:t>uređen</a:t>
            </a:r>
            <a:r>
              <a:rPr lang="en-GB" sz="1200" dirty="0"/>
              <a:t> </a:t>
            </a:r>
            <a:r>
              <a:rPr lang="en-GB" sz="1200" dirty="0" err="1"/>
              <a:t>prostor</a:t>
            </a:r>
            <a:endParaRPr lang="en-GB" sz="1200" dirty="0"/>
          </a:p>
          <a:p>
            <a:r>
              <a:rPr lang="en-GB" sz="1200" dirty="0"/>
              <a:t>za </a:t>
            </a:r>
            <a:r>
              <a:rPr lang="en-GB" sz="1200" dirty="0" err="1"/>
              <a:t>odlaganje</a:t>
            </a:r>
            <a:r>
              <a:rPr lang="en-GB" sz="1200" dirty="0"/>
              <a:t> </a:t>
            </a:r>
            <a:r>
              <a:rPr lang="en-GB" sz="1200" dirty="0" err="1"/>
              <a:t>otpada</a:t>
            </a:r>
            <a:r>
              <a:rPr lang="en-GB" sz="1200" dirty="0"/>
              <a:t> </a:t>
            </a:r>
            <a:r>
              <a:rPr lang="en-GB" sz="1200" dirty="0" err="1"/>
              <a:t>sa</a:t>
            </a:r>
            <a:r>
              <a:rPr lang="en-GB" sz="1200" dirty="0"/>
              <a:t> </a:t>
            </a:r>
            <a:r>
              <a:rPr lang="en-GB" sz="1200" dirty="0" err="1"/>
              <a:t>sistemom</a:t>
            </a:r>
            <a:r>
              <a:rPr lang="en-GB" sz="1200" dirty="0"/>
              <a:t> </a:t>
            </a:r>
            <a:r>
              <a:rPr lang="en-GB" sz="1200" dirty="0" err="1"/>
              <a:t>zaštite</a:t>
            </a:r>
            <a:r>
              <a:rPr lang="en-GB" sz="1200" dirty="0"/>
              <a:t> </a:t>
            </a:r>
            <a:r>
              <a:rPr lang="en-GB" sz="1200" dirty="0" err="1"/>
              <a:t>deponijskog</a:t>
            </a:r>
            <a:r>
              <a:rPr lang="en-GB" sz="1200" dirty="0"/>
              <a:t> </a:t>
            </a:r>
            <a:r>
              <a:rPr lang="en-GB" sz="1200" dirty="0" err="1"/>
              <a:t>dna</a:t>
            </a:r>
            <a:r>
              <a:rPr lang="en-GB" sz="1200" dirty="0"/>
              <a:t> od </a:t>
            </a:r>
            <a:r>
              <a:rPr lang="en-GB" sz="1200" dirty="0" err="1"/>
              <a:t>procurivanja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r>
              <a:rPr lang="en-GB" sz="1200" dirty="0"/>
              <a:t> </a:t>
            </a:r>
            <a:r>
              <a:rPr lang="en-GB" sz="1200" dirty="0" err="1"/>
              <a:t>sistemom</a:t>
            </a:r>
            <a:r>
              <a:rPr lang="en-GB" sz="1200" dirty="0"/>
              <a:t> za </a:t>
            </a:r>
            <a:r>
              <a:rPr lang="en-GB" sz="1200" dirty="0" err="1"/>
              <a:t>odvajanje</a:t>
            </a:r>
            <a:r>
              <a:rPr lang="en-GB" sz="1200" dirty="0"/>
              <a:t> </a:t>
            </a:r>
            <a:r>
              <a:rPr lang="en-GB" sz="1200" dirty="0" err="1"/>
              <a:t>i</a:t>
            </a:r>
            <a:endParaRPr lang="en-GB" sz="1200" dirty="0"/>
          </a:p>
          <a:p>
            <a:r>
              <a:rPr lang="en-GB" sz="1200" dirty="0" err="1"/>
              <a:t>prečišćavanje</a:t>
            </a:r>
            <a:r>
              <a:rPr lang="en-GB" sz="1200" dirty="0"/>
              <a:t> </a:t>
            </a:r>
            <a:r>
              <a:rPr lang="en-GB" sz="1200" dirty="0" err="1"/>
              <a:t>procedne</a:t>
            </a:r>
            <a:r>
              <a:rPr lang="en-GB" sz="1200" dirty="0"/>
              <a:t> </a:t>
            </a:r>
            <a:r>
              <a:rPr lang="en-GB" sz="1200" dirty="0" err="1"/>
              <a:t>vode</a:t>
            </a:r>
            <a:r>
              <a:rPr lang="en-GB" sz="1200" dirty="0"/>
              <a:t>).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9A5F6-F8A0-A748-81F3-CC1A90930A6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540156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9A5F6-F8A0-A748-81F3-CC1A90930A67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644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9A5F6-F8A0-A748-81F3-CC1A90930A67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548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7FCB-8759-444F-8BD5-E658ED1F8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37FAA-C72A-B546-AD4B-8349B4C28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32A25-41C7-EC41-B5EA-FBC8A950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6AE2C-9CE6-7141-BBD9-8D26E8D15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41E9F-83E4-304C-80E9-8CCFC2BB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52D669D3-8347-E24D-AA3A-BEA4FC889B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24050" y="-22224"/>
            <a:ext cx="83439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62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85A89-3B7C-8B4B-85F2-05A2E4F1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2994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1CD10-5EAD-224B-BC36-C12114D2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600">
                <a:solidFill>
                  <a:schemeClr val="tx1"/>
                </a:solidFill>
                <a:latin typeface="Helvetica" pitchFamily="2" charset="0"/>
              </a:defRPr>
            </a:lvl1pPr>
            <a:lvl2pPr marL="457200" indent="0" algn="just">
              <a:buNone/>
              <a:defRPr sz="1600">
                <a:solidFill>
                  <a:schemeClr val="tx1"/>
                </a:solidFill>
                <a:latin typeface="Helvetica" pitchFamily="2" charset="0"/>
              </a:defRPr>
            </a:lvl2pPr>
            <a:lvl3pPr marL="914400" indent="0" algn="just">
              <a:buNone/>
              <a:defRPr sz="1600">
                <a:solidFill>
                  <a:schemeClr val="tx1"/>
                </a:solidFill>
                <a:latin typeface="Helvetica" pitchFamily="2" charset="0"/>
              </a:defRPr>
            </a:lvl3pPr>
            <a:lvl4pPr marL="1371600" indent="0" algn="just">
              <a:buNone/>
              <a:defRPr sz="1600">
                <a:solidFill>
                  <a:schemeClr val="tx1"/>
                </a:solidFill>
                <a:latin typeface="Helvetica" pitchFamily="2" charset="0"/>
              </a:defRPr>
            </a:lvl4pPr>
            <a:lvl5pPr marL="1828800" indent="0" algn="just">
              <a:buNone/>
              <a:defRPr sz="1600">
                <a:solidFill>
                  <a:schemeClr val="tx1"/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FA36-5E03-9042-9831-FF88689DE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A9975-FC2D-4A4E-B960-763F0645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4EE69-24B0-0444-8834-34D66DA2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9A51CA3-4710-A74F-882F-7CA16DE2BB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2700" y="365125"/>
            <a:ext cx="1676400" cy="52026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1A2EE9-84B2-F046-84E6-063AC0031CC7}"/>
              </a:ext>
            </a:extLst>
          </p:cNvPr>
          <p:cNvCxnSpPr>
            <a:cxnSpLocks/>
          </p:cNvCxnSpPr>
          <p:nvPr userDrawn="1"/>
        </p:nvCxnSpPr>
        <p:spPr>
          <a:xfrm>
            <a:off x="0" y="1114426"/>
            <a:ext cx="624363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87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FDCA-4AB2-5E44-B433-7B0C8D8F0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B4AA0-A892-B646-8311-9A86BC09D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8805D-DC2B-9846-90FF-256FEC8E5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E4415-0E21-894F-BD02-5BC23B9C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324CA-D2E7-674E-9F41-D9B53816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A0255-79F5-3D49-A660-A6A37A0F8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503D290-0049-634E-A378-F5CC29CF2C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2700" y="365125"/>
            <a:ext cx="1676400" cy="5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12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6DC80-73D7-B446-8A9E-F548AC3F5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E9540-4605-0A42-A829-9564481C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C43F1-07C6-E649-B166-C1A1CB1A8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97CC7-919E-CE46-A3E4-628BBE35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2C8051E-9DE9-7349-88D6-EF211E1A39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2700" y="365125"/>
            <a:ext cx="1676400" cy="5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9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CB053-A1D6-9B47-85D5-502B3FBEE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199E0-B2EE-FF48-A5B3-6B02F4DD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A0DC2-9866-174A-8FF0-D84ED405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CF06352-3B9D-CA40-925B-539B3B455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2700" y="365125"/>
            <a:ext cx="1676400" cy="5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7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8600C-CE67-A04B-B308-A632C6DB1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428FE-46E4-1F44-809F-D13C7FD69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262E8-D1AC-FA4B-AD85-5333B1CE9398}" type="slidenum">
              <a:rPr lang="en-DE" smtClean="0"/>
              <a:t>‹#›</a:t>
            </a:fld>
            <a:endParaRPr lang="en-DE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E29548A4-1312-3C40-8803-7FFFD76D0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13" y="136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DE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7EC57A2-39BF-334A-9869-4C6D09632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8445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5" r:id="rId4"/>
    <p:sldLayoutId id="2147483696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f"/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NALEDSerbia" TargetMode="External"/><Relationship Id="rId13" Type="http://schemas.openxmlformats.org/officeDocument/2006/relationships/image" Target="../media/image20.png"/><Relationship Id="rId3" Type="http://schemas.openxmlformats.org/officeDocument/2006/relationships/hyperlink" Target="http://www.naled.rs/" TargetMode="External"/><Relationship Id="rId7" Type="http://schemas.openxmlformats.org/officeDocument/2006/relationships/image" Target="../media/image17.png"/><Relationship Id="rId12" Type="http://schemas.openxmlformats.org/officeDocument/2006/relationships/hyperlink" Target="http://www.youtube.com/NALEDSerbia" TargetMode="External"/><Relationship Id="rId17" Type="http://schemas.openxmlformats.org/officeDocument/2006/relationships/image" Target="../media/image22.png"/><Relationship Id="rId2" Type="http://schemas.openxmlformats.org/officeDocument/2006/relationships/hyperlink" Target="mailto:s.krstovic@naled.rs" TargetMode="External"/><Relationship Id="rId16" Type="http://schemas.openxmlformats.org/officeDocument/2006/relationships/hyperlink" Target="http://www.instagram.com/naled_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nkedin.com/in/NALEDSerbia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16.png"/><Relationship Id="rId15" Type="http://schemas.openxmlformats.org/officeDocument/2006/relationships/image" Target="../media/image21.png"/><Relationship Id="rId10" Type="http://schemas.openxmlformats.org/officeDocument/2006/relationships/hyperlink" Target="http://www.slideshare.net/NALED" TargetMode="External"/><Relationship Id="rId4" Type="http://schemas.openxmlformats.org/officeDocument/2006/relationships/hyperlink" Target="https://twitter.com/naled_serbia" TargetMode="External"/><Relationship Id="rId9" Type="http://schemas.openxmlformats.org/officeDocument/2006/relationships/image" Target="../media/image18.png"/><Relationship Id="rId14" Type="http://schemas.openxmlformats.org/officeDocument/2006/relationships/hyperlink" Target="https://www.flickr.com/photos/naled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A3D28C6-F56E-E142-9C49-7DD1ACDC4F32}"/>
              </a:ext>
            </a:extLst>
          </p:cNvPr>
          <p:cNvSpPr txBox="1">
            <a:spLocks/>
          </p:cNvSpPr>
          <p:nvPr/>
        </p:nvSpPr>
        <p:spPr>
          <a:xfrm>
            <a:off x="1524000" y="198560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DE" sz="2400" b="1" dirty="0">
                <a:solidFill>
                  <a:schemeClr val="accent6"/>
                </a:solidFill>
                <a:latin typeface="Helvetica" pitchFamily="2" charset="0"/>
              </a:rPr>
              <a:t>Zakonska regulativa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i</a:t>
            </a:r>
            <a:r>
              <a:rPr lang="en-GB" sz="2400" b="1" dirty="0">
                <a:solidFill>
                  <a:schemeClr val="accent6"/>
                </a:solidFill>
                <a:latin typeface="Helvetica" pitchFamily="2" charset="0"/>
              </a:rPr>
              <a:t> mere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unapređenja</a:t>
            </a:r>
            <a:r>
              <a:rPr lang="en-GB" sz="2400" b="1" dirty="0">
                <a:solidFill>
                  <a:schemeClr val="accent6"/>
                </a:solidFill>
                <a:latin typeface="Helvetica" pitchFamily="2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sistema</a:t>
            </a:r>
            <a:r>
              <a:rPr lang="en-GB" sz="2400" b="1" dirty="0">
                <a:solidFill>
                  <a:schemeClr val="accent6"/>
                </a:solidFill>
                <a:latin typeface="Helvetica" pitchFamily="2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upravljanja</a:t>
            </a:r>
            <a:r>
              <a:rPr lang="en-GB" sz="2400" b="1" dirty="0">
                <a:solidFill>
                  <a:schemeClr val="accent6"/>
                </a:solidFill>
                <a:latin typeface="Helvetica" pitchFamily="2" charset="0"/>
              </a:rPr>
              <a:t>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otpadom</a:t>
            </a:r>
            <a:r>
              <a:rPr lang="en-GB" sz="2400" b="1" dirty="0">
                <a:solidFill>
                  <a:schemeClr val="accent6"/>
                </a:solidFill>
                <a:latin typeface="Helvetica" pitchFamily="2" charset="0"/>
              </a:rPr>
              <a:t> od </a:t>
            </a:r>
            <a:r>
              <a:rPr lang="en-GB" sz="2400" b="1" dirty="0" err="1">
                <a:solidFill>
                  <a:schemeClr val="accent6"/>
                </a:solidFill>
                <a:latin typeface="Helvetica" pitchFamily="2" charset="0"/>
              </a:rPr>
              <a:t>hrane</a:t>
            </a:r>
            <a:br>
              <a:rPr lang="en-DE" sz="4000" b="1" dirty="0">
                <a:latin typeface="Helvetica" pitchFamily="2" charset="0"/>
              </a:rPr>
            </a:br>
            <a:endParaRPr lang="en-DE" sz="4000" b="1" dirty="0">
              <a:latin typeface="Helvetica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FC3807-90EF-F34F-ADB7-0941D920F79B}"/>
              </a:ext>
            </a:extLst>
          </p:cNvPr>
          <p:cNvSpPr/>
          <p:nvPr/>
        </p:nvSpPr>
        <p:spPr>
          <a:xfrm>
            <a:off x="4359124" y="3741164"/>
            <a:ext cx="334739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DE" sz="1600" b="1" dirty="0">
                <a:latin typeface="Helvetica" pitchFamily="2" charset="0"/>
              </a:rPr>
              <a:t>Slobodan Krstović</a:t>
            </a:r>
          </a:p>
          <a:p>
            <a:pPr algn="ctr"/>
            <a:endParaRPr lang="en-DE" sz="1600" b="1" dirty="0">
              <a:latin typeface="Helvetica" pitchFamily="2" charset="0"/>
            </a:endParaRPr>
          </a:p>
          <a:p>
            <a:pPr algn="ctr"/>
            <a:r>
              <a:rPr lang="en-DE" sz="1600" dirty="0">
                <a:latin typeface="Helvetica" pitchFamily="2" charset="0"/>
              </a:rPr>
              <a:t> Menadžer za regulatornu reformu </a:t>
            </a:r>
          </a:p>
          <a:p>
            <a:pPr algn="ctr"/>
            <a:r>
              <a:rPr lang="en-DE" sz="1600" b="1" dirty="0">
                <a:solidFill>
                  <a:schemeClr val="accent2"/>
                </a:solidFill>
                <a:latin typeface="Helvetica" pitchFamily="2" charset="0"/>
              </a:rPr>
              <a:t>NALED</a:t>
            </a:r>
          </a:p>
          <a:p>
            <a:pPr algn="ctr"/>
            <a:endParaRPr lang="en-DE" sz="1600" dirty="0">
              <a:latin typeface="Helvetica" pitchFamily="2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B5184-CC90-444A-8320-4C9E6196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244DB-BD77-2C4E-A373-B78421FF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</a:t>
            </a:fld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6FE78B5-3371-9240-BDCB-530744B0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54884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7E50-EFAE-454A-BCF4-1E78E1E2E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Pravilnik o upravljaju otpadnim uljima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015D5-F213-D84B-A440-A4EE35DC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307" y="288248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Nedostaci</a:t>
            </a:r>
            <a:endParaRPr lang="en-GB" sz="1600" b="1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en-GB" sz="1600" b="1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V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ećina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objekata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ovom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vrstom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ne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upravlja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predviđeni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način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Nedostatak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inspekcijske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kontrole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N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izak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nivo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poznavanja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generatora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otpadnog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jestivog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ulja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obavezama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Izostavljanje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obaveze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domaćinstava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da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sakupljaju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otpadno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jestivo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ulje</a:t>
            </a:r>
            <a:endParaRPr lang="en-DE" sz="1600" dirty="0">
              <a:latin typeface="Helvetica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C47C-48B6-384D-A965-D549A02E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19.02.2020. </a:t>
            </a:r>
            <a:r>
              <a:rPr lang="de-DE" dirty="0" err="1"/>
              <a:t>StartUp</a:t>
            </a:r>
            <a:r>
              <a:rPr lang="de-DE" dirty="0"/>
              <a:t> </a:t>
            </a:r>
            <a:r>
              <a:rPr lang="de-DE" dirty="0" err="1"/>
              <a:t>Centar</a:t>
            </a:r>
            <a:r>
              <a:rPr lang="de-DE" dirty="0"/>
              <a:t>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6266A-528E-0640-BF43-0807DE3C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C0323-4715-B94B-84B8-0ECEE89A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10</a:t>
            </a:fld>
            <a:endParaRPr lang="en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290E70-55A6-6747-B9A7-F7268E85B0DF}"/>
              </a:ext>
            </a:extLst>
          </p:cNvPr>
          <p:cNvSpPr/>
          <p:nvPr/>
        </p:nvSpPr>
        <p:spPr>
          <a:xfrm>
            <a:off x="445307" y="1409104"/>
            <a:ext cx="11620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dirty="0">
                <a:latin typeface="Helvetica" pitchFamily="2" charset="0"/>
              </a:rPr>
              <a:t>- Zabranjuje nekontrolisano odlaganje otpadnog jestivog ulja za preduzeća koja proizvode više od 50 obroka dnevno </a:t>
            </a:r>
          </a:p>
          <a:p>
            <a:endParaRPr lang="sr-Latn-RS" sz="1600" dirty="0">
              <a:latin typeface="Helvetica" pitchFamily="2" charset="0"/>
            </a:endParaRPr>
          </a:p>
          <a:p>
            <a:r>
              <a:rPr lang="sr-Latn-RS" sz="1600" dirty="0">
                <a:latin typeface="Helvetica" pitchFamily="2" charset="0"/>
              </a:rPr>
              <a:t>- Propisuje predavanje jestivog ulja registrovanim operaterima na preradu</a:t>
            </a:r>
          </a:p>
          <a:p>
            <a:endParaRPr lang="sr-Latn-R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95DD4B-23A5-7849-894E-F21E72CEBF56}"/>
              </a:ext>
            </a:extLst>
          </p:cNvPr>
          <p:cNvSpPr txBox="1"/>
          <p:nvPr/>
        </p:nvSpPr>
        <p:spPr>
          <a:xfrm>
            <a:off x="769881" y="5925463"/>
            <a:ext cx="7191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100" dirty="0"/>
              <a:t>Izvor: Pravilnik o uslovima, načinu i postupku upravljanja otpadnim uljima ("Sl. glasnik RS", br. 71/2010)</a:t>
            </a:r>
          </a:p>
        </p:txBody>
      </p:sp>
    </p:spTree>
    <p:extLst>
      <p:ext uri="{BB962C8B-B14F-4D97-AF65-F5344CB8AC3E}">
        <p14:creationId xmlns:p14="http://schemas.microsoft.com/office/powerpoint/2010/main" val="303712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43859-CEE3-A44C-948C-B0112453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Propisi Evropske Unije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ED4C6-D4CC-C748-A995-C6DE6EA0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A98-923A-F64E-B707-2B3081533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11</a:t>
            </a:fld>
            <a:endParaRPr lang="en-D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2BA1234-EBAB-FF40-B010-2D418D89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CBE41E-99E9-3842-9695-BD563EB0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60490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Direktiva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2018/851/EC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definiše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ciljeve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za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države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članice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:</a:t>
            </a:r>
          </a:p>
          <a:p>
            <a:pPr marL="0" indent="0">
              <a:buNone/>
            </a:pP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GB" dirty="0"/>
              <a:t>Do </a:t>
            </a:r>
            <a:r>
              <a:rPr lang="en-GB" dirty="0" err="1"/>
              <a:t>kraja</a:t>
            </a:r>
            <a:r>
              <a:rPr lang="en-GB" dirty="0"/>
              <a:t> </a:t>
            </a:r>
            <a:r>
              <a:rPr lang="en-GB" b="1" dirty="0"/>
              <a:t>2023. </a:t>
            </a:r>
            <a:r>
              <a:rPr lang="en-GB" dirty="0" err="1"/>
              <a:t>godine</a:t>
            </a:r>
            <a:r>
              <a:rPr lang="en-GB" dirty="0"/>
              <a:t> </a:t>
            </a:r>
            <a:r>
              <a:rPr lang="en-GB" dirty="0" err="1"/>
              <a:t>obezbediti</a:t>
            </a:r>
            <a:r>
              <a:rPr lang="en-GB" dirty="0"/>
              <a:t> </a:t>
            </a:r>
            <a:r>
              <a:rPr lang="en-GB" dirty="0" err="1"/>
              <a:t>odvojeno</a:t>
            </a:r>
            <a:r>
              <a:rPr lang="en-GB" dirty="0"/>
              <a:t> </a:t>
            </a:r>
            <a:r>
              <a:rPr lang="en-GB" dirty="0" err="1"/>
              <a:t>sakupljanje</a:t>
            </a:r>
            <a:r>
              <a:rPr lang="en-GB" dirty="0"/>
              <a:t> </a:t>
            </a:r>
            <a:r>
              <a:rPr lang="en-GB" dirty="0" err="1"/>
              <a:t>biootpada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Do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kraja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2030.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godine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zabraniti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odlaganje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koji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se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može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upotrebiti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reciklirati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Do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kraja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2035. </a:t>
            </a:r>
            <a:r>
              <a:rPr lang="en-GB" dirty="0" err="1"/>
              <a:t>godine</a:t>
            </a:r>
            <a:r>
              <a:rPr lang="en-GB" dirty="0"/>
              <a:t> </a:t>
            </a:r>
            <a:r>
              <a:rPr lang="en-GB" dirty="0" err="1"/>
              <a:t>s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manjiti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odlaganje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komunalnog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10 %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Podsticanje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donacije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druge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redistribucije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Sprovođenje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mera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za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prevenciju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nastanka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od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osnovu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merenja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endParaRPr lang="en-GB" dirty="0">
              <a:solidFill>
                <a:schemeClr val="tx1"/>
              </a:solidFill>
            </a:endParaRP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83155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A657E-1C7D-7044-9AB4-DB8C160CE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Predlozi unapređenja zakona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B25D0-0387-7742-A002-B36C43493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259"/>
            <a:ext cx="10515600" cy="4351338"/>
          </a:xfrm>
        </p:spPr>
        <p:txBody>
          <a:bodyPr/>
          <a:lstStyle/>
          <a:p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Usvajanje</a:t>
            </a:r>
            <a:r>
              <a:rPr lang="en-GB" b="1" dirty="0"/>
              <a:t> </a:t>
            </a:r>
            <a:r>
              <a:rPr lang="en-DE" b="1" dirty="0"/>
              <a:t>Pravilnika o upravljanju biorazgradivim otpadom </a:t>
            </a:r>
            <a:r>
              <a:rPr lang="en-GB" dirty="0"/>
              <a:t>za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objekte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masovne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ishrane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koji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bi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definisao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:</a:t>
            </a:r>
          </a:p>
          <a:p>
            <a:endParaRPr lang="en-DE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Obavezu</a:t>
            </a:r>
            <a:r>
              <a:rPr lang="en-GB" dirty="0"/>
              <a:t> </a:t>
            </a:r>
            <a:r>
              <a:rPr lang="en-GB" dirty="0" err="1"/>
              <a:t>razdvajanja</a:t>
            </a:r>
            <a:r>
              <a:rPr lang="en-GB" dirty="0"/>
              <a:t> </a:t>
            </a:r>
            <a:r>
              <a:rPr lang="en-GB" dirty="0" err="1"/>
              <a:t>biootpada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predaje</a:t>
            </a:r>
            <a:r>
              <a:rPr lang="en-GB" dirty="0"/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operateru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Predaju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treba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da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prati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Dokument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kretanju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Vođenje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evidencije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količini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generisanog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otpada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endParaRPr lang="en-DE" sz="1600" dirty="0">
              <a:latin typeface="Helvetica" pitchFamily="2" charset="0"/>
            </a:endParaRPr>
          </a:p>
          <a:p>
            <a:pPr>
              <a:buFontTx/>
              <a:buChar char="-"/>
            </a:pPr>
            <a:endParaRPr lang="en-GB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5762D-AB3D-A040-AB13-0B0CB3A5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1C8EB-0E03-594E-B3F6-9D0B3011E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511D-4265-044C-B52E-336E8796F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8650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8CCC1-97BD-4A4C-AAE3-5C12E52C9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37" y="136525"/>
            <a:ext cx="10515600" cy="1325563"/>
          </a:xfrm>
        </p:spPr>
        <p:txBody>
          <a:bodyPr>
            <a:noAutofit/>
          </a:bodyPr>
          <a:lstStyle/>
          <a:p>
            <a:r>
              <a:rPr lang="en-GB" sz="2800" b="1" dirty="0"/>
              <a:t>2. Mere za </a:t>
            </a:r>
            <a:r>
              <a:rPr lang="en-GB" sz="2800" b="1" dirty="0" err="1"/>
              <a:t>unapređenje</a:t>
            </a:r>
            <a:r>
              <a:rPr lang="en-GB" sz="2800" b="1" dirty="0"/>
              <a:t> </a:t>
            </a:r>
            <a:r>
              <a:rPr lang="en-GB" sz="2800" b="1" dirty="0" err="1"/>
              <a:t>sistema</a:t>
            </a:r>
            <a:r>
              <a:rPr lang="en-GB" sz="2800" b="1" dirty="0"/>
              <a:t> </a:t>
            </a:r>
            <a:r>
              <a:rPr lang="en-GB" sz="2800" b="1" dirty="0" err="1"/>
              <a:t>upravljanja</a:t>
            </a:r>
            <a:r>
              <a:rPr lang="en-GB" sz="2800" b="1" dirty="0"/>
              <a:t> </a:t>
            </a:r>
            <a:r>
              <a:rPr lang="en-GB" sz="2800" b="1" dirty="0" err="1"/>
              <a:t>otpadom</a:t>
            </a:r>
            <a:r>
              <a:rPr lang="en-GB" sz="2800" b="1" dirty="0"/>
              <a:t> od </a:t>
            </a:r>
            <a:r>
              <a:rPr lang="en-GB" sz="2800" b="1" dirty="0" err="1"/>
              <a:t>hrane</a:t>
            </a:r>
            <a:r>
              <a:rPr lang="en-GB" sz="2800" b="1" dirty="0"/>
              <a:t> </a:t>
            </a:r>
            <a:br>
              <a:rPr lang="en-GB" sz="2800" b="1" dirty="0"/>
            </a:br>
            <a:r>
              <a:rPr lang="en-GB" sz="2800" b="1" dirty="0"/>
              <a:t>u </a:t>
            </a:r>
            <a:r>
              <a:rPr lang="en-GB" sz="2800" b="1" dirty="0" err="1"/>
              <a:t>skladu</a:t>
            </a:r>
            <a:r>
              <a:rPr lang="en-GB" sz="2800" b="1" dirty="0"/>
              <a:t> </a:t>
            </a:r>
            <a:r>
              <a:rPr lang="en-GB" sz="2800" b="1" dirty="0" err="1"/>
              <a:t>sa</a:t>
            </a:r>
            <a:r>
              <a:rPr lang="en-GB" sz="2800" b="1" dirty="0"/>
              <a:t> </a:t>
            </a:r>
            <a:r>
              <a:rPr lang="en-GB" sz="2800" b="1" dirty="0" err="1"/>
              <a:t>hijerarhijom</a:t>
            </a:r>
            <a:r>
              <a:rPr lang="en-GB" sz="2800" b="1" dirty="0"/>
              <a:t> </a:t>
            </a:r>
            <a:r>
              <a:rPr lang="en-GB" sz="2800" b="1" dirty="0" err="1"/>
              <a:t>upravljanja</a:t>
            </a:r>
            <a:r>
              <a:rPr lang="en-GB" sz="2800" b="1" dirty="0"/>
              <a:t> </a:t>
            </a:r>
            <a:r>
              <a:rPr lang="en-GB" sz="2800" b="1" dirty="0" err="1"/>
              <a:t>otpadom</a:t>
            </a:r>
            <a:br>
              <a:rPr lang="en-GB" sz="2800" dirty="0"/>
            </a:br>
            <a:endParaRPr lang="en-DE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E1DE0-DC77-3B4C-AECD-F29B3542D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800" b="1" dirty="0"/>
          </a:p>
          <a:p>
            <a:r>
              <a:rPr lang="en-GB" sz="2000" b="1" dirty="0"/>
              <a:t>• </a:t>
            </a:r>
            <a:r>
              <a:rPr lang="en-GB" sz="2000" b="1" dirty="0" err="1"/>
              <a:t>Promocija</a:t>
            </a:r>
            <a:r>
              <a:rPr lang="en-GB" sz="2000" b="1" dirty="0"/>
              <a:t> </a:t>
            </a:r>
            <a:r>
              <a:rPr lang="en-GB" sz="2000" b="1" dirty="0" err="1"/>
              <a:t>prevencije</a:t>
            </a:r>
            <a:r>
              <a:rPr lang="en-GB" sz="2000" b="1" dirty="0"/>
              <a:t> </a:t>
            </a:r>
            <a:r>
              <a:rPr lang="en-GB" sz="2000" b="1" dirty="0" err="1"/>
              <a:t>nastanka</a:t>
            </a:r>
            <a:r>
              <a:rPr lang="en-GB" sz="2000" b="1" dirty="0"/>
              <a:t> </a:t>
            </a:r>
            <a:r>
              <a:rPr lang="en-GB" sz="2000" b="1" dirty="0" err="1"/>
              <a:t>otpada</a:t>
            </a: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• </a:t>
            </a:r>
            <a:r>
              <a:rPr lang="en-GB" sz="2000" b="1" dirty="0" err="1"/>
              <a:t>Doniranje</a:t>
            </a:r>
            <a:r>
              <a:rPr lang="en-GB" sz="2000" b="1" dirty="0"/>
              <a:t> </a:t>
            </a:r>
            <a:r>
              <a:rPr lang="en-GB" sz="2000" b="1" dirty="0" err="1"/>
              <a:t>viškova</a:t>
            </a:r>
            <a:r>
              <a:rPr lang="en-GB" sz="2000" b="1" dirty="0"/>
              <a:t> </a:t>
            </a:r>
            <a:r>
              <a:rPr lang="en-GB" sz="2000" b="1" dirty="0" err="1"/>
              <a:t>hrane</a:t>
            </a:r>
            <a:endParaRPr lang="en-GB" sz="2000" b="1" dirty="0"/>
          </a:p>
          <a:p>
            <a:endParaRPr lang="en-GB" sz="1800" b="1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BD2CB-0399-3949-B1E9-BB0649E3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236C3-9D37-E94E-B8F6-8627964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FDC41-F92C-004A-9B10-391CE896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781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8D165-12C8-364D-B96E-906782CC4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9" y="29943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Helvetica" pitchFamily="2" charset="0"/>
              </a:rPr>
              <a:t>H</a:t>
            </a:r>
            <a:r>
              <a:rPr lang="en-DE" sz="2800" dirty="0">
                <a:latin typeface="Helvetica" pitchFamily="2" charset="0"/>
              </a:rPr>
              <a:t>ijerarhija upravljanja otpadom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36AAE-9506-D446-8C6A-10A853A8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D50F2-0111-E84F-ACBD-95910649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EDB4D-2306-0A41-8C67-229DEDC4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14</a:t>
            </a:fld>
            <a:endParaRPr lang="en-DE"/>
          </a:p>
        </p:txBody>
      </p:sp>
      <p:graphicFrame>
        <p:nvGraphicFramePr>
          <p:cNvPr id="10" name="Content Placeholder 10">
            <a:extLst>
              <a:ext uri="{FF2B5EF4-FFF2-40B4-BE49-F238E27FC236}">
                <a16:creationId xmlns:a16="http://schemas.microsoft.com/office/drawing/2014/main" id="{57C6D8F3-2C8D-244C-9DDA-399B42256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016192"/>
              </p:ext>
            </p:extLst>
          </p:nvPr>
        </p:nvGraphicFramePr>
        <p:xfrm>
          <a:off x="1495425" y="1355506"/>
          <a:ext cx="8205788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Left-right Arrow 16">
            <a:extLst>
              <a:ext uri="{FF2B5EF4-FFF2-40B4-BE49-F238E27FC236}">
                <a16:creationId xmlns:a16="http://schemas.microsoft.com/office/drawing/2014/main" id="{B68A0EDD-39B7-D24C-B0E0-F68C5CBAB09E}"/>
              </a:ext>
            </a:extLst>
          </p:cNvPr>
          <p:cNvSpPr/>
          <p:nvPr/>
        </p:nvSpPr>
        <p:spPr>
          <a:xfrm rot="3622551">
            <a:off x="36925" y="3452617"/>
            <a:ext cx="4422935" cy="670734"/>
          </a:xfrm>
          <a:prstGeom prst="leftRightArrow">
            <a:avLst/>
          </a:prstGeom>
          <a:gradFill flip="none" rotWithShape="1">
            <a:gsLst>
              <a:gs pos="43000">
                <a:schemeClr val="accent6">
                  <a:tint val="66000"/>
                  <a:satMod val="160000"/>
                  <a:lumMod val="82000"/>
                  <a:alpha val="65000"/>
                </a:schemeClr>
              </a:gs>
              <a:gs pos="65000">
                <a:schemeClr val="accent6">
                  <a:tint val="44500"/>
                  <a:satMod val="160000"/>
                </a:schemeClr>
              </a:gs>
              <a:gs pos="0">
                <a:schemeClr val="accent6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         </a:t>
            </a:r>
            <a:r>
              <a:rPr lang="en-GB" dirty="0">
                <a:solidFill>
                  <a:schemeClr val="tx1"/>
                </a:solidFill>
              </a:rPr>
              <a:t>V</a:t>
            </a:r>
            <a:r>
              <a:rPr lang="en-DE" dirty="0">
                <a:solidFill>
                  <a:schemeClr val="tx1"/>
                </a:solidFill>
              </a:rPr>
              <a:t>iše                                     Manje             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82A304-A601-8A4B-B5EC-82AC4B03A32F}"/>
              </a:ext>
            </a:extLst>
          </p:cNvPr>
          <p:cNvSpPr txBox="1"/>
          <p:nvPr/>
        </p:nvSpPr>
        <p:spPr>
          <a:xfrm rot="3560946">
            <a:off x="822140" y="3913948"/>
            <a:ext cx="193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DE" dirty="0"/>
              <a:t>oželjna opcija</a:t>
            </a:r>
          </a:p>
        </p:txBody>
      </p:sp>
    </p:spTree>
    <p:extLst>
      <p:ext uri="{BB962C8B-B14F-4D97-AF65-F5344CB8AC3E}">
        <p14:creationId xmlns:p14="http://schemas.microsoft.com/office/powerpoint/2010/main" val="206005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B423-81D4-9047-99C6-24192A46F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02" y="29943"/>
            <a:ext cx="10515600" cy="1325563"/>
          </a:xfrm>
        </p:spPr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Prevencija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B523D-D704-1748-A99F-174311C11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226" y="1553258"/>
            <a:ext cx="10584574" cy="4479241"/>
          </a:xfrm>
        </p:spPr>
        <p:txBody>
          <a:bodyPr/>
          <a:lstStyle/>
          <a:p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Usvajanje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propisa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označavanju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(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razlika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između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„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upotrebljivo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do“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„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najbolje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upotrebiti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do”)</a:t>
            </a:r>
          </a:p>
          <a:p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Primeri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dobre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prakse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:</a:t>
            </a:r>
          </a:p>
          <a:p>
            <a:pPr marL="0" indent="0">
              <a:buNone/>
            </a:pPr>
            <a:r>
              <a:rPr lang="en-GB" dirty="0"/>
              <a:t>D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a bi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promovisali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smanjenje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rasipanja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u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sektoru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maloprodaje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neki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maloprodavci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uveli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popuste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prehrambene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proizvode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koji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su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blizu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datuma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isteka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roka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trajanja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endParaRPr lang="en-GB" sz="1400" dirty="0"/>
          </a:p>
          <a:p>
            <a:endParaRPr lang="en-DE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B4B5-04FA-0F49-8FFB-CB1D1358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22DE4-A8B9-5043-AF9C-8C52B004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D8CB5-DDAA-1342-908B-AAAB2746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15</a:t>
            </a:fld>
            <a:endParaRPr lang="en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351C77-A5DA-F145-BFB6-80246CDB1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814" y="3358095"/>
            <a:ext cx="2101850" cy="26318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AF7388-B635-964A-80EA-1E8BE8C6E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337" y="3272135"/>
            <a:ext cx="2101849" cy="265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517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B4C7-93C7-9E47-B35F-2C5E4F21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Doniranje viškova hrane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CF12-5137-9C4F-9105-51E3D18DA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2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Doniranje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je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delimično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regulisano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sledećim</a:t>
            </a:r>
            <a:r>
              <a:rPr lang="en-GB" sz="1600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aktima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Zakon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bezbednosti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endParaRPr lang="en-GB" dirty="0"/>
          </a:p>
          <a:p>
            <a:pPr marL="285750" indent="-285750">
              <a:buFont typeface="Wingdings" pitchFamily="2" charset="2"/>
              <a:buChar char="§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Pravilnik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deklarisanju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označavanju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reklamiranju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Pravilnik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o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opštim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posebnim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uslovima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higijene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u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bilo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kojoj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fazi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proizvodnje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prerade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prometa</a:t>
            </a:r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endParaRPr lang="en-GB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1600" b="1" dirty="0" err="1">
                <a:solidFill>
                  <a:schemeClr val="tx1"/>
                </a:solidFill>
                <a:latin typeface="Helvetica" pitchFamily="2" charset="0"/>
              </a:rPr>
              <a:t>Nedostaci</a:t>
            </a:r>
            <a:endParaRPr lang="en-GB" sz="1600" b="1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 </a:t>
            </a:r>
            <a:r>
              <a:rPr lang="en-GB" dirty="0" err="1"/>
              <a:t>postoji</a:t>
            </a:r>
            <a:r>
              <a:rPr lang="en-GB" dirty="0"/>
              <a:t> </a:t>
            </a:r>
            <a:r>
              <a:rPr lang="en-GB" dirty="0" err="1"/>
              <a:t>poseban</a:t>
            </a:r>
            <a:r>
              <a:rPr lang="en-GB" dirty="0"/>
              <a:t> </a:t>
            </a:r>
            <a:r>
              <a:rPr lang="en-GB" dirty="0" err="1"/>
              <a:t>akt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uređuje</a:t>
            </a:r>
            <a:r>
              <a:rPr lang="en-GB" dirty="0"/>
              <a:t> </a:t>
            </a:r>
            <a:r>
              <a:rPr lang="en-GB" dirty="0" err="1"/>
              <a:t>ovu</a:t>
            </a:r>
            <a:r>
              <a:rPr lang="en-GB" dirty="0"/>
              <a:t> oblast.</a:t>
            </a:r>
            <a:endParaRPr lang="en-GB" sz="1600" b="1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Prema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dirty="0" err="1"/>
              <a:t>važećim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propisima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mnogi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još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uvek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jestivi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proizvodi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ne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mogu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se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donirati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(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primer: meso,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hleb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mleko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PDV od 20%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primenjuje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se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donacije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600" dirty="0">
                <a:solidFill>
                  <a:schemeClr val="tx1"/>
                </a:solidFill>
                <a:latin typeface="Helvetica" pitchFamily="2" charset="0"/>
              </a:rPr>
              <a:t>.</a:t>
            </a:r>
            <a:endParaRPr lang="en-DE" sz="6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E17C3-0F6B-4949-8E0F-10FCE126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7724D-6224-1E4E-AFE0-651A7EF3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4D5DA-4B74-7B48-957F-63E38E46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456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1AA9-6152-234F-A688-7648705E2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Helvetica" pitchFamily="2" charset="0"/>
              </a:rPr>
              <a:t>3. Mere za </a:t>
            </a:r>
            <a:r>
              <a:rPr lang="en-GB" sz="2800" dirty="0" err="1">
                <a:latin typeface="Helvetica" pitchFamily="2" charset="0"/>
              </a:rPr>
              <a:t>unapređenje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tretmana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otpada</a:t>
            </a:r>
            <a:r>
              <a:rPr lang="en-GB" sz="2800" dirty="0">
                <a:latin typeface="Helvetica" pitchFamily="2" charset="0"/>
              </a:rPr>
              <a:t> od </a:t>
            </a:r>
            <a:r>
              <a:rPr lang="en-GB" sz="2800" dirty="0" err="1">
                <a:latin typeface="Helvetica" pitchFamily="2" charset="0"/>
              </a:rPr>
              <a:t>hrane</a:t>
            </a:r>
            <a:endParaRPr lang="en-DE" sz="2800" dirty="0">
              <a:latin typeface="Helvetica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12BAD-605F-AD42-8C65-85251E3E1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 err="1"/>
              <a:t>Postupci</a:t>
            </a:r>
            <a:r>
              <a:rPr lang="en-GB" sz="1800" b="1" dirty="0"/>
              <a:t> </a:t>
            </a:r>
            <a:r>
              <a:rPr lang="en-GB" sz="1800" b="1" dirty="0" err="1"/>
              <a:t>prerade</a:t>
            </a:r>
            <a:r>
              <a:rPr lang="en-GB" sz="1800" b="1" dirty="0"/>
              <a:t> </a:t>
            </a:r>
            <a:r>
              <a:rPr lang="en-GB" sz="1800" b="1" dirty="0" err="1"/>
              <a:t>razvrstanog</a:t>
            </a:r>
            <a:r>
              <a:rPr lang="en-GB" sz="1800" b="1" dirty="0"/>
              <a:t> </a:t>
            </a:r>
            <a:r>
              <a:rPr lang="en-GB" sz="1800" b="1" dirty="0" err="1"/>
              <a:t>kuhinjskog</a:t>
            </a:r>
            <a:r>
              <a:rPr lang="en-GB" sz="1800" b="1" dirty="0"/>
              <a:t> </a:t>
            </a:r>
            <a:r>
              <a:rPr lang="en-GB" sz="1800" b="1" dirty="0" err="1"/>
              <a:t>otpada</a:t>
            </a:r>
            <a:endParaRPr lang="en-GB" sz="1800" b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 err="1"/>
              <a:t>Postupci</a:t>
            </a:r>
            <a:r>
              <a:rPr lang="en-GB" sz="1800" b="1" dirty="0"/>
              <a:t> </a:t>
            </a:r>
            <a:r>
              <a:rPr lang="en-GB" sz="1800" b="1" dirty="0" err="1"/>
              <a:t>prerade</a:t>
            </a:r>
            <a:r>
              <a:rPr lang="en-GB" sz="1800" b="1" dirty="0"/>
              <a:t> </a:t>
            </a:r>
            <a:r>
              <a:rPr lang="en-GB" sz="1800" b="1" dirty="0" err="1"/>
              <a:t>nerazvrstanog</a:t>
            </a:r>
            <a:r>
              <a:rPr lang="en-GB" sz="1800" b="1" dirty="0"/>
              <a:t> </a:t>
            </a:r>
            <a:r>
              <a:rPr lang="en-GB" sz="1800" b="1" dirty="0" err="1"/>
              <a:t>kuhinjskog</a:t>
            </a:r>
            <a:r>
              <a:rPr lang="en-GB" sz="1800" b="1" dirty="0"/>
              <a:t> </a:t>
            </a:r>
            <a:r>
              <a:rPr lang="en-GB" sz="1800" b="1" dirty="0" err="1"/>
              <a:t>otpada</a:t>
            </a:r>
            <a:endParaRPr lang="en-GB" sz="1800" b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1800" b="1" dirty="0" err="1"/>
              <a:t>Termički</a:t>
            </a:r>
            <a:r>
              <a:rPr lang="en-GB" sz="1800" b="1" dirty="0"/>
              <a:t> </a:t>
            </a:r>
            <a:r>
              <a:rPr lang="en-GB" sz="1800" b="1" dirty="0" err="1"/>
              <a:t>tretmani</a:t>
            </a:r>
            <a:r>
              <a:rPr lang="en-GB" sz="1800" b="1" dirty="0"/>
              <a:t> </a:t>
            </a:r>
            <a:r>
              <a:rPr lang="en-GB" sz="1800" b="1" dirty="0" err="1"/>
              <a:t>i</a:t>
            </a:r>
            <a:r>
              <a:rPr lang="en-GB" sz="1800" b="1" dirty="0"/>
              <a:t> </a:t>
            </a:r>
            <a:r>
              <a:rPr lang="en-GB" sz="1800" b="1" dirty="0" err="1"/>
              <a:t>deponovanje</a:t>
            </a:r>
            <a:r>
              <a:rPr lang="en-GB" sz="1800" b="1" dirty="0"/>
              <a:t> </a:t>
            </a:r>
            <a:r>
              <a:rPr lang="en-GB" sz="1800" b="1" dirty="0" err="1"/>
              <a:t>kuhinjskog</a:t>
            </a:r>
            <a:r>
              <a:rPr lang="en-GB" sz="1800" b="1" dirty="0"/>
              <a:t> </a:t>
            </a:r>
            <a:r>
              <a:rPr lang="en-GB" sz="1800" b="1" dirty="0" err="1"/>
              <a:t>otpada</a:t>
            </a:r>
            <a:endParaRPr lang="en-GB" sz="1800" b="1" dirty="0"/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B50A4-7CEC-C043-BE67-137935BF4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D9D30-118D-D74E-93DC-B0BACCEA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BE927-7E12-7F44-A178-D2C31E3E6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1316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E5F1-38DC-F744-B59C-F22BDA9DA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27" y="62953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Helvetica" pitchFamily="2" charset="0"/>
              </a:rPr>
              <a:t>Tretman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otpada</a:t>
            </a:r>
            <a:r>
              <a:rPr lang="en-GB" sz="2800" dirty="0">
                <a:latin typeface="Helvetica" pitchFamily="2" charset="0"/>
              </a:rPr>
              <a:t> od </a:t>
            </a:r>
            <a:r>
              <a:rPr lang="en-GB" sz="2800" dirty="0" err="1">
                <a:latin typeface="Helvetica" pitchFamily="2" charset="0"/>
              </a:rPr>
              <a:t>hrane</a:t>
            </a:r>
            <a:endParaRPr lang="en-GB" sz="2800" dirty="0">
              <a:latin typeface="Helvetica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1F37A-816E-F243-A5F9-4FF242E51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46BB-6C16-F94C-94BA-A1A210ED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18</a:t>
            </a:fld>
            <a:endParaRPr lang="en-D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10285E-60F4-7A41-ADA2-4A0A06C00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5720DD-29CD-CF40-882F-F3E446C23E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6" t="1521"/>
          <a:stretch/>
        </p:blipFill>
        <p:spPr>
          <a:xfrm>
            <a:off x="3252321" y="1276979"/>
            <a:ext cx="5687357" cy="487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3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9256D-0D2F-9C40-97F2-B4CC59089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809" y="181809"/>
            <a:ext cx="10515600" cy="1325563"/>
          </a:xfrm>
        </p:spPr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Aktivnosti koje NALED sprovodi u ovoj oblasti</a:t>
            </a:r>
            <a:br>
              <a:rPr lang="en-DE" sz="2800" dirty="0">
                <a:latin typeface="Helvetica" pitchFamily="2" charset="0"/>
              </a:rPr>
            </a:br>
            <a:endParaRPr lang="en-DE" sz="2800" dirty="0">
              <a:latin typeface="Helvetica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A73CF-2E41-C640-A8C3-48AB61921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E2F8E-146E-6F40-A56D-F6D472EB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E09E4-7E93-BA42-BDEF-FBF8D2240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19</a:t>
            </a:fld>
            <a:endParaRPr lang="en-DE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8F8124A-0135-E145-8D77-377C050C6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680259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DE" sz="1800" dirty="0">
                <a:solidFill>
                  <a:schemeClr val="tx1"/>
                </a:solidFill>
                <a:latin typeface="Helvetica" pitchFamily="2" charset="0"/>
              </a:rPr>
              <a:t>Projekat ”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Odgovorno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upravljanje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otpadom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od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hrane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u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Republici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Srbiji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”</a:t>
            </a:r>
          </a:p>
          <a:p>
            <a:endParaRPr lang="en-GB" sz="1800" dirty="0">
              <a:solidFill>
                <a:schemeClr val="tx1"/>
              </a:solidFill>
              <a:latin typeface="Helvetica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DE" sz="1800" dirty="0">
                <a:solidFill>
                  <a:schemeClr val="tx1"/>
                </a:solidFill>
                <a:latin typeface="Helvetica" pitchFamily="2" charset="0"/>
              </a:rPr>
              <a:t>Izrada predloga dela programa za Cirkularnu ekonomiju u Republici Srbiji</a:t>
            </a:r>
          </a:p>
          <a:p>
            <a:endParaRPr lang="en-DE" sz="1800" dirty="0">
              <a:solidFill>
                <a:schemeClr val="tx1"/>
              </a:solidFill>
              <a:latin typeface="Helvetica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DE" sz="1800" dirty="0">
                <a:solidFill>
                  <a:schemeClr val="tx1"/>
                </a:solidFill>
                <a:latin typeface="Helvetica" pitchFamily="2" charset="0"/>
              </a:rPr>
              <a:t> Savez za zaštitu životne sredine (podgrupa za otpad)</a:t>
            </a:r>
          </a:p>
          <a:p>
            <a:pPr marL="0" indent="0">
              <a:buNone/>
            </a:pPr>
            <a:endParaRPr lang="en-DE" sz="1800" dirty="0">
              <a:solidFill>
                <a:schemeClr val="tx1"/>
              </a:solidFill>
              <a:latin typeface="Helvetica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DE" sz="1800" dirty="0">
                <a:solidFill>
                  <a:schemeClr val="tx1"/>
                </a:solidFill>
                <a:latin typeface="Helvetica" pitchFamily="2" charset="0"/>
              </a:rPr>
              <a:t> Promocija Izazova za inovativna rešenja u upravljanju bio otpadom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(u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planu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je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nastavak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saradnje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sa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UNDP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na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temama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cirkularne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Helvetica" pitchFamily="2" charset="0"/>
              </a:rPr>
              <a:t>ekonomije</a:t>
            </a:r>
            <a:r>
              <a:rPr lang="en-GB" sz="1800" dirty="0">
                <a:solidFill>
                  <a:schemeClr val="tx1"/>
                </a:solidFill>
                <a:latin typeface="Helvetica" pitchFamily="2" charset="0"/>
              </a:rPr>
              <a:t>)</a:t>
            </a:r>
            <a:endParaRPr lang="en-DE" sz="18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03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7D9C2-5745-3243-ACA0-8105144F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Definicije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EAD9F-261D-8643-80C2-7F4B4A943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401" y="1597009"/>
            <a:ext cx="10228701" cy="4540797"/>
          </a:xfrm>
        </p:spPr>
        <p:txBody>
          <a:bodyPr/>
          <a:lstStyle/>
          <a:p>
            <a:pPr marL="0" lvl="0" indent="0">
              <a:buNone/>
            </a:pPr>
            <a:endParaRPr lang="sr-Latn-RS" sz="7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2" charset="0"/>
            </a:endParaRPr>
          </a:p>
          <a:p>
            <a:pPr marL="0" indent="0">
              <a:buNone/>
            </a:pPr>
            <a:r>
              <a:rPr lang="en-GB" b="1" dirty="0" err="1">
                <a:solidFill>
                  <a:schemeClr val="tx1"/>
                </a:solidFill>
              </a:rPr>
              <a:t>Komunalni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otpad</a:t>
            </a:r>
            <a:r>
              <a:rPr lang="en-GB" b="1" dirty="0">
                <a:solidFill>
                  <a:schemeClr val="tx1"/>
                </a:solidFill>
              </a:rPr>
              <a:t> </a:t>
            </a:r>
            <a:r>
              <a:rPr lang="en-GB" dirty="0" err="1">
                <a:solidFill>
                  <a:schemeClr val="tx1"/>
                </a:solidFill>
              </a:rPr>
              <a:t>jeste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domaćinstava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dirty="0" err="1">
                <a:solidFill>
                  <a:schemeClr val="tx1"/>
                </a:solidFill>
              </a:rPr>
              <a:t>kućni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), </a:t>
            </a:r>
            <a:r>
              <a:rPr lang="en-GB" dirty="0" err="1">
                <a:solidFill>
                  <a:schemeClr val="tx1"/>
                </a:solidFill>
              </a:rPr>
              <a:t>kao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drugi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koji</a:t>
            </a:r>
            <a:r>
              <a:rPr lang="en-GB" dirty="0">
                <a:solidFill>
                  <a:schemeClr val="tx1"/>
                </a:solidFill>
              </a:rPr>
              <a:t> je </a:t>
            </a:r>
            <a:r>
              <a:rPr lang="en-GB" dirty="0" err="1">
                <a:solidFill>
                  <a:schemeClr val="tx1"/>
                </a:solidFill>
              </a:rPr>
              <a:t>zbog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svoje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prirode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ili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sastava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sličan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domaćinstva</a:t>
            </a:r>
            <a:r>
              <a:rPr lang="en-GB" dirty="0"/>
              <a:t>.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Bio </a:t>
            </a:r>
            <a:r>
              <a:rPr lang="en-GB" b="1" dirty="0" err="1">
                <a:solidFill>
                  <a:schemeClr val="tx1"/>
                </a:solidFill>
              </a:rPr>
              <a:t>otpad</a:t>
            </a:r>
            <a:r>
              <a:rPr lang="en-GB" b="1" dirty="0">
                <a:solidFill>
                  <a:schemeClr val="tx1"/>
                </a:solidFill>
              </a:rPr>
              <a:t> </a:t>
            </a:r>
            <a:r>
              <a:rPr lang="en-GB" dirty="0" err="1">
                <a:solidFill>
                  <a:schemeClr val="tx1"/>
                </a:solidFill>
              </a:rPr>
              <a:t>jeste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biorazgradivi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bašti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parkova</a:t>
            </a:r>
            <a:r>
              <a:rPr lang="en-GB" dirty="0">
                <a:solidFill>
                  <a:schemeClr val="tx1"/>
                </a:solidFill>
              </a:rPr>
              <a:t>, od </a:t>
            </a:r>
            <a:r>
              <a:rPr lang="en-GB" dirty="0" err="1">
                <a:solidFill>
                  <a:schemeClr val="tx1"/>
                </a:solidFill>
              </a:rPr>
              <a:t>hrane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kuhinjski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domaćinstva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restorana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ugostiteljstva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maloprodajnih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objekata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sličan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iz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proizvodnje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prehrambenih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proizvoda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r-Latn-RS" b="1" dirty="0"/>
              <a:t>Otpad od hrane </a:t>
            </a:r>
            <a:r>
              <a:rPr lang="sr-Latn-RS" dirty="0"/>
              <a:t>nastaje u: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r-Latn-RS" dirty="0"/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sr-Latn-RS" dirty="0"/>
              <a:t>primarnoj fazi proizvodnje;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sr-Latn-RS" dirty="0"/>
              <a:t>fazi prerade prehrambenih sirovina;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sr-Latn-RS" dirty="0"/>
              <a:t>veleprodaji, maloprodaji;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sr-Latn-RS" dirty="0"/>
              <a:t>pripremi hrane i potrošnji.</a:t>
            </a:r>
          </a:p>
          <a:p>
            <a:pPr lvl="0"/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8B709-7A46-B243-B35F-CC95BFD0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2C07C-4A96-1F47-AC73-73BDAF545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Regionalna</a:t>
            </a:r>
            <a:r>
              <a:rPr lang="en-GB" dirty="0"/>
              <a:t> </a:t>
            </a:r>
            <a:r>
              <a:rPr lang="en-GB" dirty="0" err="1"/>
              <a:t>radionica</a:t>
            </a:r>
            <a:r>
              <a:rPr lang="en-GB" dirty="0"/>
              <a:t> </a:t>
            </a:r>
            <a:r>
              <a:rPr lang="en-GB" dirty="0" err="1"/>
              <a:t>povodom</a:t>
            </a:r>
            <a:r>
              <a:rPr lang="en-GB" dirty="0"/>
              <a:t> </a:t>
            </a:r>
            <a:r>
              <a:rPr lang="en-GB" dirty="0" err="1"/>
              <a:t>Izazova</a:t>
            </a:r>
            <a:r>
              <a:rPr lang="en-GB" dirty="0"/>
              <a:t> za </a:t>
            </a:r>
            <a:r>
              <a:rPr lang="en-GB" dirty="0" err="1"/>
              <a:t>inovativna</a:t>
            </a:r>
            <a:r>
              <a:rPr lang="en-GB" dirty="0"/>
              <a:t> </a:t>
            </a:r>
            <a:r>
              <a:rPr lang="en-GB" dirty="0" err="1"/>
              <a:t>rešenja</a:t>
            </a:r>
            <a:r>
              <a:rPr lang="en-GB" dirty="0"/>
              <a:t> u </a:t>
            </a:r>
            <a:r>
              <a:rPr lang="en-GB" dirty="0" err="1"/>
              <a:t>upravljanju</a:t>
            </a:r>
            <a:r>
              <a:rPr lang="en-GB" dirty="0"/>
              <a:t> bio </a:t>
            </a:r>
            <a:r>
              <a:rPr lang="en-GB" dirty="0" err="1"/>
              <a:t>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C1BA9-295F-2243-A07F-2EF6C0FB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2</a:t>
            </a:fld>
            <a:endParaRPr lang="en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460AE1-6F29-7445-9571-47EA5A5F99B8}"/>
              </a:ext>
            </a:extLst>
          </p:cNvPr>
          <p:cNvSpPr txBox="1"/>
          <p:nvPr/>
        </p:nvSpPr>
        <p:spPr>
          <a:xfrm>
            <a:off x="681036" y="5922363"/>
            <a:ext cx="866266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100" dirty="0"/>
              <a:t>Izvor: Zakon o upravljanju otpadom (</a:t>
            </a:r>
            <a:r>
              <a:rPr lang="en-GB" sz="1100" dirty="0"/>
              <a:t>"Sl. </a:t>
            </a:r>
            <a:r>
              <a:rPr lang="en-GB" sz="1100" dirty="0" err="1"/>
              <a:t>glasnik</a:t>
            </a:r>
            <a:r>
              <a:rPr lang="en-GB" sz="1100" dirty="0"/>
              <a:t> RS", br. 36/2009, 88/2010, 14/2016 </a:t>
            </a:r>
            <a:r>
              <a:rPr lang="en-GB" sz="1100" dirty="0" err="1"/>
              <a:t>i</a:t>
            </a:r>
            <a:r>
              <a:rPr lang="en-GB" sz="1100" dirty="0"/>
              <a:t> 95/2018 - </a:t>
            </a:r>
            <a:r>
              <a:rPr lang="en-GB" sz="1100" dirty="0" err="1"/>
              <a:t>dr.</a:t>
            </a:r>
            <a:r>
              <a:rPr lang="en-GB" sz="1100" dirty="0"/>
              <a:t> </a:t>
            </a:r>
            <a:r>
              <a:rPr lang="en-GB" sz="1100" dirty="0" err="1"/>
              <a:t>zakon</a:t>
            </a:r>
            <a:r>
              <a:rPr lang="en-GB" sz="1100" dirty="0"/>
              <a:t>), </a:t>
            </a:r>
            <a:r>
              <a:rPr lang="en-DE" sz="1100" dirty="0"/>
              <a:t>Direktiva EU </a:t>
            </a:r>
            <a:r>
              <a:rPr lang="en-GB" sz="1100" dirty="0"/>
              <a:t>2018/851/EC</a:t>
            </a:r>
          </a:p>
          <a:p>
            <a:endParaRPr lang="en-DE" sz="1100" dirty="0"/>
          </a:p>
        </p:txBody>
      </p:sp>
    </p:spTree>
    <p:extLst>
      <p:ext uri="{BB962C8B-B14F-4D97-AF65-F5344CB8AC3E}">
        <p14:creationId xmlns:p14="http://schemas.microsoft.com/office/powerpoint/2010/main" val="1432834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5AD5C-2907-134D-8622-392328401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785" y="0"/>
            <a:ext cx="10986430" cy="1325563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Helvetica" pitchFamily="2" charset="0"/>
              </a:rPr>
              <a:t>Odgovorno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upravljanje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otpadom</a:t>
            </a:r>
            <a:r>
              <a:rPr lang="en-GB" sz="2800" dirty="0">
                <a:latin typeface="Helvetica" pitchFamily="2" charset="0"/>
              </a:rPr>
              <a:t> od </a:t>
            </a:r>
            <a:r>
              <a:rPr lang="en-GB" sz="2800" dirty="0" err="1">
                <a:latin typeface="Helvetica" pitchFamily="2" charset="0"/>
              </a:rPr>
              <a:t>hrane</a:t>
            </a:r>
            <a:endParaRPr lang="en-DE" sz="2800" dirty="0">
              <a:latin typeface="Helvetica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BBB5D-86A2-6C42-BF70-B5714367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54FAD-8128-0F44-B935-D61DBC43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20</a:t>
            </a:fld>
            <a:endParaRPr lang="en-D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9CE526-37E5-FF47-9133-E02C58CD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619D453-F11C-9C48-9C27-C28C49A74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22" y="1516954"/>
            <a:ext cx="10515600" cy="4648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r-Latn-RS" dirty="0"/>
              <a:t>Projektat s</a:t>
            </a: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provodi NALED u saradnji sa</a:t>
            </a:r>
            <a:r>
              <a:rPr lang="en-US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u saradnji sa GIZ</a:t>
            </a:r>
            <a:r>
              <a:rPr lang="sr-Latn-RS" dirty="0"/>
              <a:t>-om</a:t>
            </a: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 i kompanijom </a:t>
            </a:r>
            <a:r>
              <a:rPr lang="sr-Latn-RS" sz="1600" dirty="0" err="1">
                <a:solidFill>
                  <a:schemeClr val="tx1"/>
                </a:solidFill>
                <a:latin typeface="Helvetica" pitchFamily="2" charset="0"/>
              </a:rPr>
              <a:t>Esotron</a:t>
            </a:r>
            <a:endParaRPr lang="en-US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CS" altLang="en-US" sz="1600" dirty="0">
                <a:solidFill>
                  <a:schemeClr val="tx1"/>
                </a:solidFill>
                <a:latin typeface="Helvetica" pitchFamily="2" charset="0"/>
              </a:rPr>
              <a:t>Trajanje projekta: </a:t>
            </a:r>
            <a:r>
              <a:rPr lang="sv-SE" altLang="en-US" sz="1600" dirty="0">
                <a:solidFill>
                  <a:schemeClr val="tx1"/>
                </a:solidFill>
                <a:latin typeface="Helvetica" pitchFamily="2" charset="0"/>
              </a:rPr>
              <a:t>1. </a:t>
            </a:r>
            <a:r>
              <a:rPr lang="sv-SE" altLang="en-US" sz="1600" dirty="0" err="1">
                <a:solidFill>
                  <a:schemeClr val="tx1"/>
                </a:solidFill>
                <a:latin typeface="Helvetica" pitchFamily="2" charset="0"/>
              </a:rPr>
              <a:t>decembar</a:t>
            </a:r>
            <a:r>
              <a:rPr lang="sv-SE" altLang="en-US" sz="1600" dirty="0">
                <a:solidFill>
                  <a:schemeClr val="tx1"/>
                </a:solidFill>
                <a:latin typeface="Helvetica" pitchFamily="2" charset="0"/>
              </a:rPr>
              <a:t> 2018 – 30. jun 2021.</a:t>
            </a:r>
          </a:p>
          <a:p>
            <a:pPr marL="0" indent="0">
              <a:buNone/>
            </a:pPr>
            <a:endParaRPr lang="sr-Latn-RS" sz="1600" i="1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b="1" dirty="0"/>
              <a:t>C</a:t>
            </a:r>
            <a:r>
              <a:rPr lang="sr-Latn-RS" sz="1600" b="1" dirty="0">
                <a:solidFill>
                  <a:schemeClr val="tx1"/>
                </a:solidFill>
                <a:latin typeface="Helvetica" pitchFamily="2" charset="0"/>
              </a:rPr>
              <a:t>ilj projekta: </a:t>
            </a:r>
          </a:p>
          <a:p>
            <a:pPr marL="0" indent="0">
              <a:buNone/>
            </a:pPr>
            <a:r>
              <a:rPr lang="sr-Latn-RS" sz="1600" i="1" dirty="0">
                <a:solidFill>
                  <a:schemeClr val="tx1"/>
                </a:solidFill>
                <a:latin typeface="Helvetica" pitchFamily="2" charset="0"/>
              </a:rPr>
              <a:t>Poboljšanje okvirnih uslova za sakupljanje i reciklažu otpada od hrane</a:t>
            </a:r>
          </a:p>
          <a:p>
            <a:pPr marL="0" indent="0">
              <a:buNone/>
            </a:pPr>
            <a:endParaRPr lang="sr-Latn-RS" sz="1600" i="1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sz="1600" b="1" dirty="0">
                <a:solidFill>
                  <a:schemeClr val="tx1"/>
                </a:solidFill>
                <a:latin typeface="Helvetica" pitchFamily="2" charset="0"/>
              </a:rPr>
              <a:t>Aktivnosti projekta su podeljene u četiri radna paketa:</a:t>
            </a:r>
            <a:endParaRPr lang="en-US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1.Harmonizacija politika i propisa u oblasti upravljanja otpadom od hrane </a:t>
            </a:r>
          </a:p>
          <a:p>
            <a:pPr marL="0" indent="0">
              <a:buNone/>
            </a:pP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 2. Kampanja za podizanje svesti o odgovornom upravljanju otpadom od hrane</a:t>
            </a:r>
            <a:endParaRPr lang="en-US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 3. Podizanje svesti i edukacija republičkih i lokalnih inspekcija o upravljanju otpadom od hrane</a:t>
            </a:r>
            <a:endParaRPr lang="en-US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sz="1600" dirty="0">
                <a:solidFill>
                  <a:schemeClr val="tx1"/>
                </a:solidFill>
                <a:latin typeface="Helvetica" pitchFamily="2" charset="0"/>
              </a:rPr>
              <a:t> 4. Pilotiranje sistema prikupljanja otpada od hrane</a:t>
            </a:r>
            <a:endParaRPr lang="en-US" sz="1600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sr-Latn-RS" sz="10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altLang="en-US" sz="1050" i="1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sr-Latn-RS" sz="1200" i="1" dirty="0"/>
          </a:p>
        </p:txBody>
      </p:sp>
    </p:spTree>
    <p:extLst>
      <p:ext uri="{BB962C8B-B14F-4D97-AF65-F5344CB8AC3E}">
        <p14:creationId xmlns:p14="http://schemas.microsoft.com/office/powerpoint/2010/main" val="19092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F0170-692B-EF43-80F1-83D6FE84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Program cirkularne ekonomije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A2A7F-0FAF-294F-92C8-C64496BC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7" y="1680259"/>
            <a:ext cx="10515600" cy="4351338"/>
          </a:xfrm>
        </p:spPr>
        <p:txBody>
          <a:bodyPr/>
          <a:lstStyle/>
          <a:p>
            <a:r>
              <a:rPr lang="sr-Latn-RS" dirty="0">
                <a:solidFill>
                  <a:schemeClr val="tx1"/>
                </a:solidFill>
                <a:latin typeface="Helvetica" pitchFamily="2" charset="0"/>
              </a:rPr>
              <a:t>Projekat sprovodi NALED uz podršku programa </a:t>
            </a:r>
            <a:r>
              <a:rPr lang="en-DE" dirty="0">
                <a:solidFill>
                  <a:schemeClr val="tx1"/>
                </a:solidFill>
                <a:latin typeface="Helvetica" pitchFamily="2" charset="0"/>
              </a:rPr>
              <a:t>GIZ DKTI </a:t>
            </a:r>
          </a:p>
          <a:p>
            <a:pPr marL="0" indent="0">
              <a:buNone/>
            </a:pPr>
            <a:r>
              <a:rPr lang="en-DE" dirty="0">
                <a:solidFill>
                  <a:schemeClr val="tx1"/>
                </a:solidFill>
                <a:latin typeface="Helvetica" pitchFamily="2" charset="0"/>
              </a:rPr>
              <a:t>Trajanje projekta 15. januar 2020-15. maj 2020.</a:t>
            </a:r>
          </a:p>
          <a:p>
            <a:pPr marL="0" indent="0">
              <a:buNone/>
            </a:pPr>
            <a:endParaRPr lang="en-DE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b="1" dirty="0"/>
              <a:t>Cilj projekta:</a:t>
            </a:r>
          </a:p>
          <a:p>
            <a:r>
              <a:rPr lang="en-DE" dirty="0"/>
              <a:t>Izrada predloga dela Programa za Cirkularnu ekonomiju</a:t>
            </a:r>
          </a:p>
          <a:p>
            <a:pPr marL="0" indent="0">
              <a:buNone/>
            </a:pPr>
            <a:endParaRPr lang="sr-Latn-RS" dirty="0">
              <a:solidFill>
                <a:schemeClr val="tx1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sr-Latn-RS" dirty="0">
                <a:solidFill>
                  <a:schemeClr val="tx1"/>
                </a:solidFill>
                <a:latin typeface="Helvetica" pitchFamily="2" charset="0"/>
              </a:rPr>
              <a:t>Fokus dela projekta je na sledećim oblastima:</a:t>
            </a:r>
          </a:p>
          <a:p>
            <a:pPr marL="0" indent="0">
              <a:buNone/>
            </a:pPr>
            <a:endParaRPr lang="sr-Latn-RS" b="1" dirty="0">
              <a:solidFill>
                <a:schemeClr val="tx1"/>
              </a:solidFill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sr-Latn-RS" b="1" dirty="0">
                <a:solidFill>
                  <a:schemeClr val="tx1"/>
                </a:solidFill>
                <a:latin typeface="Helvetica" pitchFamily="2" charset="0"/>
              </a:rPr>
              <a:t>otpad od hrane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r-Latn-RS" b="1" dirty="0">
                <a:solidFill>
                  <a:schemeClr val="tx1"/>
                </a:solidFill>
                <a:latin typeface="Helvetica" pitchFamily="2" charset="0"/>
              </a:rPr>
              <a:t>električni i elektronski otpad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sr-Latn-RS" b="1" dirty="0">
                <a:solidFill>
                  <a:schemeClr val="tx1"/>
                </a:solidFill>
                <a:latin typeface="Helvetica" pitchFamily="2" charset="0"/>
              </a:rPr>
              <a:t>ambalažni otpad</a:t>
            </a:r>
          </a:p>
          <a:p>
            <a:pPr>
              <a:buFontTx/>
              <a:buChar char="-"/>
            </a:pPr>
            <a:endParaRPr lang="en-DE" sz="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DE" sz="16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9357F-A362-4A48-9AB8-693AEB30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76951-363A-B541-BDFE-F99C19F1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D4F3C-D883-FC42-B5B0-C1916F7E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21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85917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9414-1854-3C4D-B566-4B41D5FF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Savez za zaštitu životne sredine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585F6-658F-DC43-8890-738019CDD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397"/>
            <a:ext cx="10515600" cy="4351338"/>
          </a:xfrm>
        </p:spPr>
        <p:txBody>
          <a:bodyPr/>
          <a:lstStyle/>
          <a:p>
            <a:r>
              <a:rPr lang="en-DE" dirty="0"/>
              <a:t>Osnovan u decembru 2019. godine</a:t>
            </a:r>
          </a:p>
          <a:p>
            <a:r>
              <a:rPr lang="en-DE" dirty="0"/>
              <a:t> </a:t>
            </a:r>
            <a:r>
              <a:rPr lang="en-GB" dirty="0" err="1"/>
              <a:t>Trenutno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DE" dirty="0">
                <a:solidFill>
                  <a:schemeClr val="tx1"/>
                </a:solidFill>
              </a:rPr>
              <a:t> 39 članova (kompanije, lokalne samouprave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organizacije</a:t>
            </a:r>
            <a:r>
              <a:rPr lang="en-GB" dirty="0"/>
              <a:t> </a:t>
            </a:r>
            <a:r>
              <a:rPr lang="en-GB" dirty="0" err="1"/>
              <a:t>civilnog</a:t>
            </a:r>
            <a:r>
              <a:rPr lang="en-GB" dirty="0"/>
              <a:t> </a:t>
            </a:r>
            <a:r>
              <a:rPr lang="en-GB" dirty="0" err="1"/>
              <a:t>društva</a:t>
            </a:r>
            <a:r>
              <a:rPr lang="en-GB" dirty="0"/>
              <a:t>)</a:t>
            </a:r>
            <a:endParaRPr lang="en-DE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err="1">
                <a:solidFill>
                  <a:schemeClr val="tx1"/>
                </a:solidFill>
              </a:rPr>
              <a:t>Ciljevi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Saveza</a:t>
            </a:r>
            <a:r>
              <a:rPr lang="en-GB" b="1" dirty="0">
                <a:solidFill>
                  <a:schemeClr val="tx1"/>
                </a:solidFill>
              </a:rPr>
              <a:t>:</a:t>
            </a: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GB" dirty="0" err="1">
                <a:solidFill>
                  <a:schemeClr val="tx1"/>
                </a:solidFill>
              </a:rPr>
              <a:t>harmonizacija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politika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propisa</a:t>
            </a:r>
            <a:r>
              <a:rPr lang="en-GB" dirty="0">
                <a:solidFill>
                  <a:schemeClr val="tx1"/>
                </a:solidFill>
              </a:rPr>
              <a:t> u </a:t>
            </a:r>
            <a:r>
              <a:rPr lang="en-GB" dirty="0" err="1">
                <a:solidFill>
                  <a:schemeClr val="tx1"/>
                </a:solidFill>
              </a:rPr>
              <a:t>oblasti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životne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sredine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GB" dirty="0" err="1">
                <a:solidFill>
                  <a:schemeClr val="tx1"/>
                </a:solidFill>
              </a:rPr>
              <a:t>bolje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definisanje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naknada</a:t>
            </a:r>
            <a:r>
              <a:rPr lang="en-GB" dirty="0">
                <a:solidFill>
                  <a:schemeClr val="tx1"/>
                </a:solidFill>
              </a:rPr>
              <a:t> za </a:t>
            </a:r>
            <a:r>
              <a:rPr lang="en-GB" dirty="0" err="1">
                <a:solidFill>
                  <a:schemeClr val="tx1"/>
                </a:solidFill>
              </a:rPr>
              <a:t>zaštitu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životne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sredine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GB" dirty="0" err="1">
                <a:solidFill>
                  <a:schemeClr val="tx1"/>
                </a:solidFill>
              </a:rPr>
              <a:t>poboljšanje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okvirnih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uslova</a:t>
            </a:r>
            <a:r>
              <a:rPr lang="en-GB" dirty="0">
                <a:solidFill>
                  <a:schemeClr val="tx1"/>
                </a:solidFill>
              </a:rPr>
              <a:t> za </a:t>
            </a:r>
            <a:r>
              <a:rPr lang="en-GB" dirty="0" err="1">
                <a:solidFill>
                  <a:schemeClr val="tx1"/>
                </a:solidFill>
              </a:rPr>
              <a:t>sakupljanje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reciklažu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svih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tokova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podsticanje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cirkularne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ekonomije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GB" dirty="0" err="1">
                <a:solidFill>
                  <a:schemeClr val="tx1"/>
                </a:solidFill>
              </a:rPr>
              <a:t>digitalizacija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tj</a:t>
            </a:r>
            <a:r>
              <a:rPr lang="en-GB" dirty="0">
                <a:solidFill>
                  <a:schemeClr val="tx1"/>
                </a:solidFill>
              </a:rPr>
              <a:t>. </a:t>
            </a:r>
            <a:r>
              <a:rPr lang="en-GB" dirty="0" err="1">
                <a:solidFill>
                  <a:schemeClr val="tx1"/>
                </a:solidFill>
              </a:rPr>
              <a:t>uvođenje</a:t>
            </a:r>
            <a:r>
              <a:rPr lang="en-GB" dirty="0">
                <a:solidFill>
                  <a:schemeClr val="tx1"/>
                </a:solidFill>
              </a:rPr>
              <a:t> e-</a:t>
            </a:r>
            <a:r>
              <a:rPr lang="en-GB" dirty="0" err="1">
                <a:solidFill>
                  <a:schemeClr val="tx1"/>
                </a:solidFill>
              </a:rPr>
              <a:t>uprave</a:t>
            </a:r>
            <a:r>
              <a:rPr lang="en-GB" dirty="0">
                <a:solidFill>
                  <a:schemeClr val="tx1"/>
                </a:solidFill>
              </a:rPr>
              <a:t> u </a:t>
            </a:r>
            <a:r>
              <a:rPr lang="en-GB" dirty="0" err="1">
                <a:solidFill>
                  <a:schemeClr val="tx1"/>
                </a:solidFill>
              </a:rPr>
              <a:t>procesne</a:t>
            </a:r>
            <a:r>
              <a:rPr lang="en-GB" dirty="0">
                <a:solidFill>
                  <a:schemeClr val="tx1"/>
                </a:solidFill>
              </a:rPr>
              <a:t> procedure u </a:t>
            </a:r>
            <a:r>
              <a:rPr lang="en-GB" dirty="0" err="1">
                <a:solidFill>
                  <a:schemeClr val="tx1"/>
                </a:solidFill>
              </a:rPr>
              <a:t>oblasti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životne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sredine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GB" dirty="0" err="1">
                <a:solidFill>
                  <a:schemeClr val="tx1"/>
                </a:solidFill>
              </a:rPr>
              <a:t>zajedničko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razvijanje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implementacija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projekata</a:t>
            </a:r>
            <a:endParaRPr lang="en-GB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DE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088E-9CCA-6242-A663-6131E402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A4A37-4E76-9C4A-A66C-66123A4C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77C09-9D59-404A-AA51-B8D55FEE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22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1369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F2C3E-707D-D64D-A1E5-796955FDD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930510"/>
            <a:ext cx="10515600" cy="4351338"/>
          </a:xfrm>
        </p:spPr>
        <p:txBody>
          <a:bodyPr/>
          <a:lstStyle/>
          <a:p>
            <a:r>
              <a:rPr lang="en-US" sz="2000" b="1" dirty="0"/>
              <a:t>Slobodan </a:t>
            </a:r>
            <a:r>
              <a:rPr lang="en-US" sz="2000" b="1" dirty="0" err="1"/>
              <a:t>Krstović</a:t>
            </a:r>
            <a:endParaRPr lang="en-US" sz="2000" b="1" dirty="0"/>
          </a:p>
          <a:p>
            <a:r>
              <a:rPr lang="sr-Latn-RS" dirty="0"/>
              <a:t>Menadžer za regulatornu reformu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sr-Latn-RS" sz="1800" b="1" dirty="0">
                <a:solidFill>
                  <a:schemeClr val="accent2"/>
                </a:solidFill>
              </a:rPr>
              <a:t>NALED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de-DE" dirty="0" err="1"/>
              <a:t>Makedonska</a:t>
            </a:r>
            <a:r>
              <a:rPr lang="de-DE" dirty="0"/>
              <a:t> 30, VII </a:t>
            </a:r>
            <a:r>
              <a:rPr lang="de-DE" dirty="0" err="1"/>
              <a:t>sprat</a:t>
            </a:r>
            <a:r>
              <a:rPr lang="de-DE" dirty="0"/>
              <a:t>, 11000 Beograd, </a:t>
            </a:r>
            <a:r>
              <a:rPr lang="de-DE" dirty="0" err="1"/>
              <a:t>Srbija</a:t>
            </a:r>
            <a:r>
              <a:rPr lang="de-DE" dirty="0"/>
              <a:t> </a:t>
            </a:r>
            <a:endParaRPr lang="en-US" dirty="0"/>
          </a:p>
          <a:p>
            <a:r>
              <a:rPr lang="de-DE" dirty="0"/>
              <a:t>t: +381 11 33 73 063, f: +381 11 33 73 061, m: +381 60 7572272</a:t>
            </a:r>
            <a:endParaRPr lang="en-US" dirty="0"/>
          </a:p>
          <a:p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s.krstovic@naled.rs</a:t>
            </a:r>
            <a:r>
              <a:rPr lang="en-US" dirty="0"/>
              <a:t>, </a:t>
            </a:r>
            <a:r>
              <a:rPr lang="en-US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www.naled.rs</a:t>
            </a:r>
            <a:endParaRPr lang="en-US" u="sng" dirty="0"/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DE" sz="14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31772-B8FD-AF4B-9DC1-D2D95F42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D9BB7-5ECF-5F44-9E49-1332430A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33C9C-3225-444C-B47D-3CCF5218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23</a:t>
            </a:fld>
            <a:endParaRPr lang="en-D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52101-9A75-A24B-8880-68C36EC781DF}"/>
              </a:ext>
            </a:extLst>
          </p:cNvPr>
          <p:cNvSpPr txBox="1"/>
          <p:nvPr/>
        </p:nvSpPr>
        <p:spPr>
          <a:xfrm>
            <a:off x="838200" y="530709"/>
            <a:ext cx="28632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>
                <a:solidFill>
                  <a:schemeClr val="accent6"/>
                </a:solidFill>
                <a:latin typeface="Helvetica" pitchFamily="2" charset="0"/>
                <a:cs typeface="Arial" panose="020B0604020202020204" pitchFamily="34" charset="0"/>
              </a:rPr>
              <a:t>Kontaktirajte nas</a:t>
            </a:r>
          </a:p>
          <a:p>
            <a:endParaRPr lang="en-DE" dirty="0"/>
          </a:p>
        </p:txBody>
      </p:sp>
      <p:pic>
        <p:nvPicPr>
          <p:cNvPr id="1026" name="Picture 2" descr="Description: Description: Twitter 60px">
            <a:hlinkClick r:id="rId4" tooltip="https://twitter.com/naled_serbia"/>
            <a:extLst>
              <a:ext uri="{FF2B5EF4-FFF2-40B4-BE49-F238E27FC236}">
                <a16:creationId xmlns:a16="http://schemas.microsoft.com/office/drawing/2014/main" id="{81B976C1-B091-244E-AB1A-51FDE5C7F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826019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escription: Description: Linked In 60px">
            <a:hlinkClick r:id="rId6" tooltip="http://www.linkedin.com/in/NALEDSerbia"/>
            <a:extLst>
              <a:ext uri="{FF2B5EF4-FFF2-40B4-BE49-F238E27FC236}">
                <a16:creationId xmlns:a16="http://schemas.microsoft.com/office/drawing/2014/main" id="{4E8C1FE7-45D8-744A-ACD2-C2EF3100C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43" y="4826406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tion: Description: Facebook 60px">
            <a:hlinkClick r:id="rId8"/>
            <a:extLst>
              <a:ext uri="{FF2B5EF4-FFF2-40B4-BE49-F238E27FC236}">
                <a16:creationId xmlns:a16="http://schemas.microsoft.com/office/drawing/2014/main" id="{BE1123B1-B908-BC4B-880F-C1CF1AE51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6" y="4826407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escription: Description: Slideshare 60px">
            <a:hlinkClick r:id="rId10" tooltip="http://www.slideshare.net/NALED"/>
            <a:extLst>
              <a:ext uri="{FF2B5EF4-FFF2-40B4-BE49-F238E27FC236}">
                <a16:creationId xmlns:a16="http://schemas.microsoft.com/office/drawing/2014/main" id="{CA8BD413-A6B1-3249-9681-D46F492B8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312" y="4826408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scription: Description: YouTube 60px">
            <a:hlinkClick r:id="rId12" tooltip="http://www.youtube.com/NALEDSerbia"/>
            <a:extLst>
              <a:ext uri="{FF2B5EF4-FFF2-40B4-BE49-F238E27FC236}">
                <a16:creationId xmlns:a16="http://schemas.microsoft.com/office/drawing/2014/main" id="{086926C2-CC46-124A-AD0B-E823FABA2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188" y="4826409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signature_392384441">
            <a:hlinkClick r:id="rId14" tooltip="https://www.flickr.com/photos/naled/"/>
            <a:extLst>
              <a:ext uri="{FF2B5EF4-FFF2-40B4-BE49-F238E27FC236}">
                <a16:creationId xmlns:a16="http://schemas.microsoft.com/office/drawing/2014/main" id="{BE28C47E-32FD-6245-9057-00FB33B26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18" y="4826410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ignature_1360362665">
            <a:hlinkClick r:id="rId16" tooltip="http://www.instagram.com/naled_rs"/>
            <a:extLst>
              <a:ext uri="{FF2B5EF4-FFF2-40B4-BE49-F238E27FC236}">
                <a16:creationId xmlns:a16="http://schemas.microsoft.com/office/drawing/2014/main" id="{0FAC776A-9998-8740-8D6A-793D789D6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411" y="4826410"/>
            <a:ext cx="519113" cy="5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9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48D9B-0584-EC43-BE16-84D8E6DC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Izvori otpada od hrane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4FE10-D7D7-EE4B-A657-AD4BB7B2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837FC-D743-8F42-BDA9-34EA6AB5D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EFF3D-FAD2-4842-B2C0-2665A131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3</a:t>
            </a:fld>
            <a:endParaRPr lang="en-DE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37C8B4-B9B6-944E-AC32-98DBE65929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342093"/>
              </p:ext>
            </p:extLst>
          </p:nvPr>
        </p:nvGraphicFramePr>
        <p:xfrm>
          <a:off x="1935326" y="1238766"/>
          <a:ext cx="6744795" cy="4627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24B2117-8693-1544-8E28-FC4C20B1B15F}"/>
              </a:ext>
            </a:extLst>
          </p:cNvPr>
          <p:cNvSpPr txBox="1"/>
          <p:nvPr/>
        </p:nvSpPr>
        <p:spPr>
          <a:xfrm>
            <a:off x="338137" y="5835290"/>
            <a:ext cx="496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100" dirty="0"/>
              <a:t>Izvor: Evropska Agencija za zaštitu životne sredine, Direktiva EU </a:t>
            </a:r>
            <a:r>
              <a:rPr lang="en-GB" sz="1100" dirty="0"/>
              <a:t>2018/851/EC</a:t>
            </a:r>
          </a:p>
          <a:p>
            <a:endParaRPr lang="en-DE" sz="1200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E8BABB5-CFA9-5E4D-8BBF-6CAF5CA39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435317"/>
              </p:ext>
            </p:extLst>
          </p:nvPr>
        </p:nvGraphicFramePr>
        <p:xfrm>
          <a:off x="2556668" y="1174494"/>
          <a:ext cx="7381711" cy="47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0CD0C88-816E-CE41-9782-FE8EE2118D46}"/>
              </a:ext>
            </a:extLst>
          </p:cNvPr>
          <p:cNvSpPr txBox="1"/>
          <p:nvPr/>
        </p:nvSpPr>
        <p:spPr>
          <a:xfrm>
            <a:off x="5143500" y="2669664"/>
            <a:ext cx="600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600" b="1" dirty="0">
                <a:latin typeface="Helvetica" pitchFamily="2" charset="0"/>
              </a:rPr>
              <a:t>14%</a:t>
            </a:r>
          </a:p>
        </p:txBody>
      </p:sp>
    </p:spTree>
    <p:extLst>
      <p:ext uri="{BB962C8B-B14F-4D97-AF65-F5344CB8AC3E}">
        <p14:creationId xmlns:p14="http://schemas.microsoft.com/office/powerpoint/2010/main" val="967828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D883888-8C60-1847-B909-825AB544ED63}"/>
              </a:ext>
            </a:extLst>
          </p:cNvPr>
          <p:cNvSpPr txBox="1"/>
          <p:nvPr/>
        </p:nvSpPr>
        <p:spPr>
          <a:xfrm>
            <a:off x="471488" y="1355506"/>
            <a:ext cx="10515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sz="1600" dirty="0">
                <a:latin typeface="Helvetica" pitchFamily="2" charset="0"/>
              </a:rPr>
              <a:t>Strategija upravljanja otpadom za period 2010-2019. </a:t>
            </a:r>
            <a:r>
              <a:rPr lang="en-GB" sz="1600" dirty="0">
                <a:latin typeface="Helvetica" pitchFamily="2" charset="0"/>
              </a:rPr>
              <a:t>(„</a:t>
            </a:r>
            <a:r>
              <a:rPr lang="en-GB" sz="1600" dirty="0" err="1">
                <a:latin typeface="Helvetica" pitchFamily="2" charset="0"/>
              </a:rPr>
              <a:t>Službeni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glasnik</a:t>
            </a:r>
            <a:r>
              <a:rPr lang="en-GB" sz="1600" dirty="0">
                <a:latin typeface="Helvetica" pitchFamily="2" charset="0"/>
              </a:rPr>
              <a:t> RS“, </a:t>
            </a:r>
            <a:r>
              <a:rPr lang="en-GB" sz="1600" dirty="0" err="1">
                <a:latin typeface="Helvetica" pitchFamily="2" charset="0"/>
              </a:rPr>
              <a:t>broj</a:t>
            </a:r>
            <a:r>
              <a:rPr lang="en-GB" sz="1600" dirty="0">
                <a:latin typeface="Helvetica" pitchFamily="2" charset="0"/>
              </a:rPr>
              <a:t> 29/2010.)</a:t>
            </a:r>
          </a:p>
          <a:p>
            <a:r>
              <a:rPr lang="en-DE" sz="1600" dirty="0">
                <a:latin typeface="Helvetica" pitchFamily="2" charset="0"/>
              </a:rPr>
              <a:t> </a:t>
            </a:r>
          </a:p>
          <a:p>
            <a:endParaRPr lang="en-DE" sz="1600" dirty="0">
              <a:latin typeface="Helvetica" pitchFamily="2" charset="0"/>
            </a:endParaRPr>
          </a:p>
          <a:p>
            <a:r>
              <a:rPr lang="en-DE" sz="1600" dirty="0">
                <a:latin typeface="Helvetica" pitchFamily="2" charset="0"/>
              </a:rPr>
              <a:t>	</a:t>
            </a:r>
          </a:p>
          <a:p>
            <a:r>
              <a:rPr lang="en-DE" sz="1600" dirty="0">
                <a:latin typeface="Helvetica" pitchFamily="2" charset="0"/>
              </a:rPr>
              <a:t>	900.000 t                        319 kg godišnje ili 0,87 kg dnevno</a:t>
            </a: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sz="1600" dirty="0">
                <a:latin typeface="Helvetica" pitchFamily="2" charset="0"/>
              </a:rPr>
              <a:t>Dokument Departmana za inženjerstvo zaštite životne sredine, Tehnički fakultet Novi Sad (2009)</a:t>
            </a:r>
          </a:p>
          <a:p>
            <a:endParaRPr lang="en-DE" sz="1600" dirty="0">
              <a:latin typeface="Helvetica" pitchFamily="2" charset="0"/>
            </a:endParaRPr>
          </a:p>
          <a:p>
            <a:r>
              <a:rPr lang="en-DE" sz="1600" dirty="0">
                <a:latin typeface="Helvetica" pitchFamily="2" charset="0"/>
              </a:rPr>
              <a:t>	637.000 t	 	      277kg godišnje,  0,76kg po danu</a:t>
            </a: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latin typeface="Helvetica" pitchFamily="2" charset="0"/>
              </a:rPr>
              <a:t>Procene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Banke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hrane</a:t>
            </a:r>
            <a:endParaRPr lang="en-GB" sz="1600" dirty="0">
              <a:latin typeface="Helvetica" pitchFamily="2" charset="0"/>
            </a:endParaRPr>
          </a:p>
          <a:p>
            <a:endParaRPr lang="en-GB" sz="1600" dirty="0">
              <a:latin typeface="Helvetica" pitchFamily="2" charset="0"/>
            </a:endParaRPr>
          </a:p>
          <a:p>
            <a:r>
              <a:rPr lang="en-GB" sz="1600" dirty="0" err="1">
                <a:latin typeface="Helvetica" pitchFamily="2" charset="0"/>
              </a:rPr>
              <a:t>Godišnje</a:t>
            </a:r>
            <a:r>
              <a:rPr lang="en-GB" sz="1600" dirty="0">
                <a:latin typeface="Helvetica" pitchFamily="2" charset="0"/>
              </a:rPr>
              <a:t> se u </a:t>
            </a:r>
            <a:r>
              <a:rPr lang="en-GB" sz="1600" dirty="0" err="1">
                <a:latin typeface="Helvetica" pitchFamily="2" charset="0"/>
              </a:rPr>
              <a:t>Srbiji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baci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oko</a:t>
            </a:r>
            <a:r>
              <a:rPr lang="en-GB" sz="1600" dirty="0">
                <a:latin typeface="Helvetica" pitchFamily="2" charset="0"/>
              </a:rPr>
              <a:t> 250.000 </a:t>
            </a:r>
            <a:r>
              <a:rPr lang="en-GB" sz="1600" dirty="0" err="1">
                <a:latin typeface="Helvetica" pitchFamily="2" charset="0"/>
              </a:rPr>
              <a:t>tona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jestive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hrane</a:t>
            </a:r>
            <a:r>
              <a:rPr lang="en-GB" sz="1600" dirty="0">
                <a:latin typeface="Helvetica" pitchFamily="2" charset="0"/>
              </a:rPr>
              <a:t> u </a:t>
            </a:r>
            <a:r>
              <a:rPr lang="en-GB" sz="1600" dirty="0" err="1">
                <a:latin typeface="Helvetica" pitchFamily="2" charset="0"/>
              </a:rPr>
              <a:t>vrednosti</a:t>
            </a:r>
            <a:r>
              <a:rPr lang="en-GB" sz="1600" dirty="0">
                <a:latin typeface="Helvetica" pitchFamily="2" charset="0"/>
              </a:rPr>
              <a:t> od 240 </a:t>
            </a:r>
            <a:r>
              <a:rPr lang="en-GB" sz="1600" dirty="0" err="1">
                <a:latin typeface="Helvetica" pitchFamily="2" charset="0"/>
              </a:rPr>
              <a:t>miliona</a:t>
            </a:r>
            <a:r>
              <a:rPr lang="en-GB" sz="1600" dirty="0">
                <a:latin typeface="Helvetica" pitchFamily="2" charset="0"/>
              </a:rPr>
              <a:t> €         </a:t>
            </a: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endParaRPr lang="en-DE" sz="1600" dirty="0">
              <a:latin typeface="Helvetica" pitchFamily="2" charset="0"/>
            </a:endParaRPr>
          </a:p>
          <a:p>
            <a:endParaRPr lang="en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DC83E-EE02-8A4C-9990-021AA939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Otpad od hrane u brojkama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F6741-E3FC-EB40-9767-AA5416DC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C3FDE-9B9C-E741-8CF4-E30726DE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8554F-BF2A-0E4E-8A00-D54ED7EB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4</a:t>
            </a:fld>
            <a:endParaRPr lang="en-DE"/>
          </a:p>
        </p:txBody>
      </p:sp>
      <p:pic>
        <p:nvPicPr>
          <p:cNvPr id="12" name="Content Placeholder 11" descr="Man">
            <a:extLst>
              <a:ext uri="{FF2B5EF4-FFF2-40B4-BE49-F238E27FC236}">
                <a16:creationId xmlns:a16="http://schemas.microsoft.com/office/drawing/2014/main" id="{7D9AD48E-89F3-F14E-B9B7-17A05AA1B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2256" y="2084619"/>
            <a:ext cx="809625" cy="809625"/>
          </a:xfrm>
        </p:spPr>
      </p:pic>
      <p:pic>
        <p:nvPicPr>
          <p:cNvPr id="16" name="Graphic 15" descr="Group of people">
            <a:extLst>
              <a:ext uri="{FF2B5EF4-FFF2-40B4-BE49-F238E27FC236}">
                <a16:creationId xmlns:a16="http://schemas.microsoft.com/office/drawing/2014/main" id="{F931DE74-6F9B-0A48-8CCD-623B112645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6118" y="2084619"/>
            <a:ext cx="809625" cy="809625"/>
          </a:xfrm>
          <a:prstGeom prst="rect">
            <a:avLst/>
          </a:prstGeom>
        </p:spPr>
      </p:pic>
      <p:pic>
        <p:nvPicPr>
          <p:cNvPr id="20" name="Graphic 19" descr="Group of people">
            <a:extLst>
              <a:ext uri="{FF2B5EF4-FFF2-40B4-BE49-F238E27FC236}">
                <a16:creationId xmlns:a16="http://schemas.microsoft.com/office/drawing/2014/main" id="{7393A7DB-32BD-024F-9C03-E22D5AFBFE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2427" y="3681595"/>
            <a:ext cx="809625" cy="809625"/>
          </a:xfrm>
          <a:prstGeom prst="rect">
            <a:avLst/>
          </a:prstGeom>
        </p:spPr>
      </p:pic>
      <p:pic>
        <p:nvPicPr>
          <p:cNvPr id="21" name="Content Placeholder 11" descr="Man">
            <a:extLst>
              <a:ext uri="{FF2B5EF4-FFF2-40B4-BE49-F238E27FC236}">
                <a16:creationId xmlns:a16="http://schemas.microsoft.com/office/drawing/2014/main" id="{05BA748D-55E6-D04B-ACA3-0994C9061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2256" y="3681595"/>
            <a:ext cx="809625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0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7381A42-5505-B945-8CE4-763F61EFE6A6}"/>
              </a:ext>
            </a:extLst>
          </p:cNvPr>
          <p:cNvSpPr/>
          <p:nvPr/>
        </p:nvSpPr>
        <p:spPr>
          <a:xfrm>
            <a:off x="634206" y="1787013"/>
            <a:ext cx="10304463" cy="7239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AC9D1-E2D8-E84A-B4F8-DD6BEDA5D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DE" sz="1000" dirty="0"/>
          </a:p>
          <a:p>
            <a:pPr marL="0" indent="0">
              <a:buNone/>
            </a:pPr>
            <a:endParaRPr lang="en-DE" sz="1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C210F5-5679-FF44-8FBA-ED5911259920}"/>
              </a:ext>
            </a:extLst>
          </p:cNvPr>
          <p:cNvSpPr/>
          <p:nvPr/>
        </p:nvSpPr>
        <p:spPr>
          <a:xfrm>
            <a:off x="570706" y="1534893"/>
            <a:ext cx="10515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dirty="0"/>
          </a:p>
          <a:p>
            <a:r>
              <a:rPr lang="en-GB" sz="1600" b="1" dirty="0" err="1">
                <a:latin typeface="Helvetica" pitchFamily="2" charset="0"/>
              </a:rPr>
              <a:t>Biorazgradivi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kuhinjski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otpad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mešani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komunalni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otpad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koji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nastaju</a:t>
            </a:r>
            <a:r>
              <a:rPr lang="en-GB" sz="1600" b="1" dirty="0">
                <a:latin typeface="Helvetica" pitchFamily="2" charset="0"/>
              </a:rPr>
              <a:t> u </a:t>
            </a:r>
            <a:r>
              <a:rPr lang="en-GB" sz="1600" b="1" dirty="0" err="1">
                <a:latin typeface="Helvetica" pitchFamily="2" charset="0"/>
              </a:rPr>
              <a:t>domaćinstvima</a:t>
            </a:r>
            <a:r>
              <a:rPr lang="en-GB" sz="1600" b="1" dirty="0">
                <a:latin typeface="Helvetica" pitchFamily="2" charset="0"/>
              </a:rPr>
              <a:t> se </a:t>
            </a:r>
            <a:r>
              <a:rPr lang="en-GB" sz="1600" b="1" dirty="0" err="1">
                <a:latin typeface="Helvetica" pitchFamily="2" charset="0"/>
              </a:rPr>
              <a:t>neselektivno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odlaže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na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deponije</a:t>
            </a:r>
            <a:r>
              <a:rPr lang="en-GB" sz="1600" b="1" dirty="0">
                <a:latin typeface="Helvetica" pitchFamily="2" charset="0"/>
              </a:rPr>
              <a:t> bez </a:t>
            </a:r>
            <a:r>
              <a:rPr lang="en-GB" sz="1600" b="1" dirty="0" err="1">
                <a:latin typeface="Helvetica" pitchFamily="2" charset="0"/>
              </a:rPr>
              <a:t>ikakve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dalje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prerade</a:t>
            </a:r>
            <a:endParaRPr lang="en-GB" sz="1600" b="1" dirty="0">
              <a:latin typeface="Helvetica" pitchFamily="2" charset="0"/>
            </a:endParaRPr>
          </a:p>
          <a:p>
            <a:endParaRPr lang="en-GB" sz="1600" dirty="0">
              <a:latin typeface="Helvetica" pitchFamily="2" charset="0"/>
            </a:endParaRPr>
          </a:p>
          <a:p>
            <a:endParaRPr lang="en-GB" sz="1600" b="1" dirty="0">
              <a:latin typeface="Helvetica" pitchFamily="2" charset="0"/>
            </a:endParaRPr>
          </a:p>
          <a:p>
            <a:r>
              <a:rPr lang="en-GB" sz="1600" b="1" dirty="0" err="1">
                <a:latin typeface="Helvetica" pitchFamily="2" charset="0"/>
              </a:rPr>
              <a:t>Efikasnije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i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odgovornije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metode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upravljanja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otpadom</a:t>
            </a:r>
            <a:r>
              <a:rPr lang="en-GB" sz="1600" b="1" dirty="0">
                <a:latin typeface="Helvetica" pitchFamily="2" charset="0"/>
              </a:rPr>
              <a:t>:</a:t>
            </a:r>
          </a:p>
          <a:p>
            <a:endParaRPr lang="en-GB" sz="1600" dirty="0"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GB" sz="1600" dirty="0" err="1">
                <a:latin typeface="Helvetica" pitchFamily="2" charset="0"/>
              </a:rPr>
              <a:t>Predaja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otpada</a:t>
            </a:r>
            <a:r>
              <a:rPr lang="en-GB" sz="1600" dirty="0">
                <a:latin typeface="Helvetica" pitchFamily="2" charset="0"/>
              </a:rPr>
              <a:t> od </a:t>
            </a:r>
            <a:r>
              <a:rPr lang="en-GB" sz="1600" dirty="0" err="1">
                <a:latin typeface="Helvetica" pitchFamily="2" charset="0"/>
              </a:rPr>
              <a:t>hrane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poljoprivrednicima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koji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ga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dalje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koriste</a:t>
            </a:r>
            <a:r>
              <a:rPr lang="en-GB" sz="1600" dirty="0">
                <a:latin typeface="Helvetica" pitchFamily="2" charset="0"/>
              </a:rPr>
              <a:t> za </a:t>
            </a:r>
            <a:r>
              <a:rPr lang="en-GB" sz="1600" dirty="0" err="1">
                <a:latin typeface="Helvetica" pitchFamily="2" charset="0"/>
              </a:rPr>
              <a:t>ishranu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životinja</a:t>
            </a:r>
            <a:r>
              <a:rPr lang="en-GB" sz="1600" dirty="0">
                <a:latin typeface="Helvetica" pitchFamily="2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endParaRPr lang="en-GB" sz="1600" dirty="0">
              <a:latin typeface="Helvetica" pitchFamily="2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GB" sz="1600" dirty="0" err="1">
                <a:latin typeface="Helvetica" pitchFamily="2" charset="0"/>
              </a:rPr>
              <a:t>Sklapanje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ugovora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sa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operaterom</a:t>
            </a:r>
            <a:r>
              <a:rPr lang="en-GB" sz="1600" dirty="0">
                <a:latin typeface="Helvetica" pitchFamily="2" charset="0"/>
              </a:rPr>
              <a:t> o </a:t>
            </a:r>
            <a:r>
              <a:rPr lang="en-GB" sz="1600" dirty="0" err="1">
                <a:latin typeface="Helvetica" pitchFamily="2" charset="0"/>
              </a:rPr>
              <a:t>predaji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otpada</a:t>
            </a:r>
            <a:r>
              <a:rPr lang="en-GB" sz="1600" dirty="0">
                <a:latin typeface="Helvetica" pitchFamily="2" charset="0"/>
              </a:rPr>
              <a:t> od </a:t>
            </a:r>
            <a:r>
              <a:rPr lang="en-GB" sz="1600" dirty="0" err="1">
                <a:latin typeface="Helvetica" pitchFamily="2" charset="0"/>
              </a:rPr>
              <a:t>hrane</a:t>
            </a:r>
            <a:r>
              <a:rPr lang="en-GB" sz="1600" dirty="0">
                <a:latin typeface="Helvetica" pitchFamily="2" charset="0"/>
              </a:rPr>
              <a:t>. </a:t>
            </a:r>
          </a:p>
          <a:p>
            <a:endParaRPr lang="en-GB" sz="1600" dirty="0">
              <a:latin typeface="Helvetica" pitchFamily="2" charset="0"/>
            </a:endParaRPr>
          </a:p>
          <a:p>
            <a:endParaRPr lang="en-GB" sz="1600" dirty="0">
              <a:latin typeface="Helvetica" pitchFamily="2" charset="0"/>
            </a:endParaRPr>
          </a:p>
          <a:p>
            <a:r>
              <a:rPr lang="en-GB" sz="1600" dirty="0">
                <a:latin typeface="Helvetica" pitchFamily="2" charset="0"/>
              </a:rPr>
              <a:t>U </a:t>
            </a:r>
            <a:r>
              <a:rPr lang="en-GB" sz="1600" dirty="0" err="1">
                <a:latin typeface="Helvetica" pitchFamily="2" charset="0"/>
              </a:rPr>
              <a:t>periodu</a:t>
            </a:r>
            <a:r>
              <a:rPr lang="en-GB" sz="1600" dirty="0">
                <a:latin typeface="Helvetica" pitchFamily="2" charset="0"/>
              </a:rPr>
              <a:t> od 2011. do 2018. </a:t>
            </a:r>
            <a:r>
              <a:rPr lang="en-GB" sz="1600" dirty="0" err="1">
                <a:latin typeface="Helvetica" pitchFamily="2" charset="0"/>
              </a:rPr>
              <a:t>godine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samo</a:t>
            </a:r>
            <a:r>
              <a:rPr lang="en-GB" sz="1600" dirty="0">
                <a:latin typeface="Helvetica" pitchFamily="2" charset="0"/>
              </a:rPr>
              <a:t> 30 </a:t>
            </a:r>
            <a:r>
              <a:rPr lang="en-GB" sz="1600" dirty="0" err="1">
                <a:latin typeface="Helvetica" pitchFamily="2" charset="0"/>
              </a:rPr>
              <a:t>različitih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preduzeća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prijavilo</a:t>
            </a:r>
            <a:r>
              <a:rPr lang="en-GB" sz="1600" dirty="0">
                <a:latin typeface="Helvetica" pitchFamily="2" charset="0"/>
              </a:rPr>
              <a:t> je </a:t>
            </a:r>
            <a:r>
              <a:rPr lang="en-GB" sz="1600" dirty="0" err="1">
                <a:latin typeface="Helvetica" pitchFamily="2" charset="0"/>
              </a:rPr>
              <a:t>biorazgradivi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kuhinjski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iz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restorana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Agenciji</a:t>
            </a:r>
            <a:r>
              <a:rPr lang="en-GB" sz="1600" dirty="0">
                <a:latin typeface="Helvetica" pitchFamily="2" charset="0"/>
              </a:rPr>
              <a:t> za </a:t>
            </a:r>
            <a:r>
              <a:rPr lang="en-GB" sz="1600" dirty="0" err="1">
                <a:latin typeface="Helvetica" pitchFamily="2" charset="0"/>
              </a:rPr>
              <a:t>zaštitu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životne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sredine</a:t>
            </a:r>
            <a:r>
              <a:rPr lang="en-GB" sz="1600" dirty="0">
                <a:latin typeface="Helvetica" pitchFamily="2" charset="0"/>
              </a:rPr>
              <a:t>. </a:t>
            </a:r>
          </a:p>
          <a:p>
            <a:endParaRPr lang="en-GB" sz="1600" dirty="0">
              <a:latin typeface="Helvetica" pitchFamily="2" charset="0"/>
            </a:endParaRPr>
          </a:p>
          <a:p>
            <a:endParaRPr lang="sr-Latn-R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8E99E-1A63-FD42-8A03-45E5C6B81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Trenutno stanje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6CD9D-25B9-964D-AE98-4836EE96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19.02.2020. </a:t>
            </a:r>
            <a:r>
              <a:rPr lang="de-DE" dirty="0" err="1"/>
              <a:t>StartUp</a:t>
            </a:r>
            <a:r>
              <a:rPr lang="de-DE" dirty="0"/>
              <a:t> </a:t>
            </a:r>
            <a:r>
              <a:rPr lang="de-DE" dirty="0" err="1"/>
              <a:t>Centar</a:t>
            </a:r>
            <a:r>
              <a:rPr lang="de-DE" dirty="0"/>
              <a:t>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3700D-A62E-864B-8F9A-3DC5C54C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7CF64-54EC-684A-8EF5-0D892571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5</a:t>
            </a:fld>
            <a:endParaRPr lang="en-DE"/>
          </a:p>
        </p:txBody>
      </p:sp>
      <p:pic>
        <p:nvPicPr>
          <p:cNvPr id="12" name="Graphic 11" descr="Recycle sign">
            <a:extLst>
              <a:ext uri="{FF2B5EF4-FFF2-40B4-BE49-F238E27FC236}">
                <a16:creationId xmlns:a16="http://schemas.microsoft.com/office/drawing/2014/main" id="{99C67634-418D-A94D-891E-C7F7001D0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2909" y="2763033"/>
            <a:ext cx="346182" cy="346182"/>
          </a:xfrm>
          <a:prstGeom prst="rect">
            <a:avLst/>
          </a:prstGeom>
        </p:spPr>
      </p:pic>
      <p:pic>
        <p:nvPicPr>
          <p:cNvPr id="14" name="Graphic 13" descr="Exclamation mark">
            <a:extLst>
              <a:ext uri="{FF2B5EF4-FFF2-40B4-BE49-F238E27FC236}">
                <a16:creationId xmlns:a16="http://schemas.microsoft.com/office/drawing/2014/main" id="{DE870769-B30A-A348-AD8B-815AA8F925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5557" y="1787013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5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83D3-0D53-2540-8EEE-B0C64552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Helvetica" pitchFamily="2" charset="0"/>
              </a:rPr>
              <a:t>1. Mere </a:t>
            </a:r>
            <a:r>
              <a:rPr lang="en-GB" sz="2800" dirty="0" err="1">
                <a:latin typeface="Helvetica" pitchFamily="2" charset="0"/>
              </a:rPr>
              <a:t>unapređenja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zakonodavnog</a:t>
            </a:r>
            <a:r>
              <a:rPr lang="en-GB" sz="2800" dirty="0">
                <a:latin typeface="Helvetica" pitchFamily="2" charset="0"/>
              </a:rPr>
              <a:t> </a:t>
            </a:r>
            <a:r>
              <a:rPr lang="en-GB" sz="2800" dirty="0" err="1">
                <a:latin typeface="Helvetica" pitchFamily="2" charset="0"/>
              </a:rPr>
              <a:t>okvira</a:t>
            </a:r>
            <a:endParaRPr lang="en-GB" sz="2800" dirty="0">
              <a:latin typeface="Helvetica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688A5-3832-534E-BE2B-DC889DD9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D2936-E70A-2645-9547-A0207CB9A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BD99D-9CC3-984C-8EAD-A10778A5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6</a:t>
            </a:fld>
            <a:endParaRPr lang="en-DE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1890618C-3996-A046-AF55-74ACC7A47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45954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• </a:t>
            </a:r>
            <a:r>
              <a:rPr lang="en-GB" sz="2000" b="1" dirty="0" err="1">
                <a:solidFill>
                  <a:schemeClr val="tx1"/>
                </a:solidFill>
              </a:rPr>
              <a:t>Usklađivanje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Zakona</a:t>
            </a:r>
            <a:r>
              <a:rPr lang="en-GB" sz="2000" b="1" dirty="0">
                <a:solidFill>
                  <a:schemeClr val="tx1"/>
                </a:solidFill>
              </a:rPr>
              <a:t> o </a:t>
            </a:r>
            <a:r>
              <a:rPr lang="en-GB" sz="2000" b="1" dirty="0" err="1">
                <a:solidFill>
                  <a:schemeClr val="tx1"/>
                </a:solidFill>
              </a:rPr>
              <a:t>upravljanju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otpadom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sa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Direktivama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Evropske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Unije</a:t>
            </a:r>
            <a:endParaRPr lang="en-GB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• </a:t>
            </a:r>
            <a:r>
              <a:rPr lang="en-GB" sz="2000" b="1" dirty="0" err="1">
                <a:solidFill>
                  <a:schemeClr val="tx1"/>
                </a:solidFill>
              </a:rPr>
              <a:t>Donošenje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Pravilnika</a:t>
            </a:r>
            <a:r>
              <a:rPr lang="en-GB" sz="2000" b="1" dirty="0">
                <a:solidFill>
                  <a:schemeClr val="tx1"/>
                </a:solidFill>
              </a:rPr>
              <a:t> o </a:t>
            </a:r>
            <a:r>
              <a:rPr lang="en-GB" sz="2000" b="1" dirty="0" err="1">
                <a:solidFill>
                  <a:schemeClr val="tx1"/>
                </a:solidFill>
              </a:rPr>
              <a:t>upravljanju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biorazgradivim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otpadom</a:t>
            </a:r>
            <a:endParaRPr lang="en-GB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DE" sz="1200" dirty="0"/>
          </a:p>
        </p:txBody>
      </p:sp>
    </p:spTree>
    <p:extLst>
      <p:ext uri="{BB962C8B-B14F-4D97-AF65-F5344CB8AC3E}">
        <p14:creationId xmlns:p14="http://schemas.microsoft.com/office/powerpoint/2010/main" val="94565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BFC50-A280-1A40-AF92-22F758DA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Zakonodavni okvir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3FF73-E12C-4449-A69B-4A8F79D71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506"/>
            <a:ext cx="10515600" cy="4648200"/>
          </a:xfrm>
        </p:spPr>
        <p:txBody>
          <a:bodyPr/>
          <a:lstStyle/>
          <a:p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zaštiti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životne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sredine</a:t>
            </a:r>
            <a:r>
              <a:rPr lang="en-GB" sz="1400" dirty="0">
                <a:solidFill>
                  <a:schemeClr val="tx1"/>
                </a:solidFill>
              </a:rPr>
              <a:t> („Sl.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RS“ br. 135/04, 36/09, 36/09 - </a:t>
            </a:r>
            <a:r>
              <a:rPr lang="en-GB" sz="1400" dirty="0" err="1">
                <a:solidFill>
                  <a:schemeClr val="tx1"/>
                </a:solidFill>
              </a:rPr>
              <a:t>dr.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, 72/09 - </a:t>
            </a:r>
            <a:r>
              <a:rPr lang="en-GB" sz="1400" dirty="0" err="1">
                <a:solidFill>
                  <a:schemeClr val="tx1"/>
                </a:solidFill>
              </a:rPr>
              <a:t>dr.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, 43/11 - </a:t>
            </a:r>
            <a:r>
              <a:rPr lang="en-GB" sz="1400" dirty="0" err="1">
                <a:solidFill>
                  <a:schemeClr val="tx1"/>
                </a:solidFill>
              </a:rPr>
              <a:t>odluka</a:t>
            </a:r>
            <a:r>
              <a:rPr lang="en-GB" sz="1400" dirty="0">
                <a:solidFill>
                  <a:schemeClr val="tx1"/>
                </a:solidFill>
              </a:rPr>
              <a:t> US, 14/16, 76/18, 95/18 - </a:t>
            </a:r>
            <a:r>
              <a:rPr lang="en-GB" sz="1400" dirty="0" err="1">
                <a:solidFill>
                  <a:schemeClr val="tx1"/>
                </a:solidFill>
              </a:rPr>
              <a:t>dr.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95/18 - </a:t>
            </a:r>
            <a:r>
              <a:rPr lang="en-GB" sz="1400" dirty="0" err="1">
                <a:solidFill>
                  <a:schemeClr val="tx1"/>
                </a:solidFill>
              </a:rPr>
              <a:t>dr.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)</a:t>
            </a:r>
          </a:p>
          <a:p>
            <a:r>
              <a:rPr lang="en-GB" sz="1400" b="1" dirty="0" err="1">
                <a:solidFill>
                  <a:schemeClr val="tx1"/>
                </a:solidFill>
              </a:rPr>
              <a:t>Zakon</a:t>
            </a:r>
            <a:r>
              <a:rPr lang="en-GB" sz="1400" b="1" dirty="0">
                <a:solidFill>
                  <a:schemeClr val="tx1"/>
                </a:solidFill>
              </a:rPr>
              <a:t> o </a:t>
            </a:r>
            <a:r>
              <a:rPr lang="en-GB" sz="1400" b="1" dirty="0" err="1">
                <a:solidFill>
                  <a:schemeClr val="tx1"/>
                </a:solidFill>
              </a:rPr>
              <a:t>upravljanju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otpadom</a:t>
            </a:r>
            <a:r>
              <a:rPr lang="en-GB" sz="1400" b="1" dirty="0">
                <a:solidFill>
                  <a:schemeClr val="tx1"/>
                </a:solidFill>
              </a:rPr>
              <a:t> ("Sl. </a:t>
            </a:r>
            <a:r>
              <a:rPr lang="en-GB" sz="1400" b="1" dirty="0" err="1">
                <a:solidFill>
                  <a:schemeClr val="tx1"/>
                </a:solidFill>
              </a:rPr>
              <a:t>glasnik</a:t>
            </a:r>
            <a:r>
              <a:rPr lang="en-GB" sz="1400" b="1" dirty="0">
                <a:solidFill>
                  <a:schemeClr val="tx1"/>
                </a:solidFill>
              </a:rPr>
              <a:t> RS", br. 36/09, 88/10, 14/16 </a:t>
            </a:r>
            <a:r>
              <a:rPr lang="en-GB" sz="1400" b="1" dirty="0" err="1">
                <a:solidFill>
                  <a:schemeClr val="tx1"/>
                </a:solidFill>
              </a:rPr>
              <a:t>i</a:t>
            </a:r>
            <a:r>
              <a:rPr lang="en-GB" sz="1400" b="1" dirty="0">
                <a:solidFill>
                  <a:schemeClr val="tx1"/>
                </a:solidFill>
              </a:rPr>
              <a:t> 95/18 - </a:t>
            </a:r>
            <a:r>
              <a:rPr lang="en-GB" sz="1400" b="1" dirty="0" err="1">
                <a:solidFill>
                  <a:schemeClr val="tx1"/>
                </a:solidFill>
              </a:rPr>
              <a:t>dr.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zakon</a:t>
            </a:r>
            <a:r>
              <a:rPr lang="en-GB" sz="1400" b="1" dirty="0">
                <a:solidFill>
                  <a:schemeClr val="tx1"/>
                </a:solidFill>
              </a:rPr>
              <a:t>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komunalnim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delatnostima</a:t>
            </a:r>
            <a:r>
              <a:rPr lang="en-GB" sz="1400" dirty="0">
                <a:solidFill>
                  <a:schemeClr val="tx1"/>
                </a:solidFill>
              </a:rPr>
              <a:t> (Sl.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RS, br. 88/11, 104/16, 95/18)</a:t>
            </a:r>
          </a:p>
          <a:p>
            <a:r>
              <a:rPr lang="en-DE" sz="1400" b="1" dirty="0">
                <a:solidFill>
                  <a:schemeClr val="tx1"/>
                </a:solidFill>
              </a:rPr>
              <a:t>Uredba o odlaganju otpada na deponije (“Sl. </a:t>
            </a:r>
            <a:r>
              <a:rPr lang="en-GB" sz="1400" b="1" dirty="0">
                <a:solidFill>
                  <a:schemeClr val="tx1"/>
                </a:solidFill>
              </a:rPr>
              <a:t>G</a:t>
            </a:r>
            <a:r>
              <a:rPr lang="en-DE" sz="1400" b="1" dirty="0">
                <a:solidFill>
                  <a:schemeClr val="tx1"/>
                </a:solidFill>
              </a:rPr>
              <a:t>lasnik” 92/2010</a:t>
            </a:r>
            <a:r>
              <a:rPr lang="en-DE" sz="1400" dirty="0">
                <a:solidFill>
                  <a:schemeClr val="tx1"/>
                </a:solidFill>
              </a:rPr>
              <a:t>)</a:t>
            </a:r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 err="1">
                <a:solidFill>
                  <a:schemeClr val="tx1"/>
                </a:solidFill>
              </a:rPr>
              <a:t>Pravilnik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metodologiji</a:t>
            </a:r>
            <a:r>
              <a:rPr lang="en-GB" sz="1400" dirty="0">
                <a:solidFill>
                  <a:schemeClr val="tx1"/>
                </a:solidFill>
              </a:rPr>
              <a:t> za </a:t>
            </a:r>
            <a:r>
              <a:rPr lang="en-GB" sz="1400" dirty="0" err="1">
                <a:solidFill>
                  <a:schemeClr val="tx1"/>
                </a:solidFill>
              </a:rPr>
              <a:t>prikupljanje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podataka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sastavu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količinama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komunalnog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otpada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na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teritoriji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jedinice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lokalne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samouprave</a:t>
            </a:r>
            <a:r>
              <a:rPr lang="en-GB" sz="1400" dirty="0">
                <a:solidFill>
                  <a:schemeClr val="tx1"/>
                </a:solidFill>
              </a:rPr>
              <a:t> ("Sl.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RS", br. 61/10)</a:t>
            </a:r>
          </a:p>
          <a:p>
            <a:r>
              <a:rPr lang="en-GB" sz="1400" b="1" dirty="0" err="1">
                <a:solidFill>
                  <a:schemeClr val="tx1"/>
                </a:solidFill>
              </a:rPr>
              <a:t>Pravilnik</a:t>
            </a:r>
            <a:r>
              <a:rPr lang="en-GB" sz="1400" b="1" dirty="0">
                <a:solidFill>
                  <a:schemeClr val="tx1"/>
                </a:solidFill>
              </a:rPr>
              <a:t> o </a:t>
            </a:r>
            <a:r>
              <a:rPr lang="en-GB" sz="1400" b="1" dirty="0" err="1">
                <a:solidFill>
                  <a:schemeClr val="tx1"/>
                </a:solidFill>
              </a:rPr>
              <a:t>uslovima</a:t>
            </a:r>
            <a:r>
              <a:rPr lang="en-GB" sz="1400" b="1" dirty="0">
                <a:solidFill>
                  <a:schemeClr val="tx1"/>
                </a:solidFill>
              </a:rPr>
              <a:t>, </a:t>
            </a:r>
            <a:r>
              <a:rPr lang="en-GB" sz="1400" b="1" dirty="0" err="1">
                <a:solidFill>
                  <a:schemeClr val="tx1"/>
                </a:solidFill>
              </a:rPr>
              <a:t>načinu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i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postupku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upravljanja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otpadnim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uljima</a:t>
            </a:r>
            <a:r>
              <a:rPr lang="en-GB" sz="1400" b="1" dirty="0">
                <a:solidFill>
                  <a:schemeClr val="tx1"/>
                </a:solidFill>
              </a:rPr>
              <a:t> ("Sl. </a:t>
            </a:r>
            <a:r>
              <a:rPr lang="en-GB" sz="1400" b="1" dirty="0" err="1">
                <a:solidFill>
                  <a:schemeClr val="tx1"/>
                </a:solidFill>
              </a:rPr>
              <a:t>glasnik</a:t>
            </a:r>
            <a:r>
              <a:rPr lang="en-GB" sz="1400" b="1" dirty="0">
                <a:solidFill>
                  <a:schemeClr val="tx1"/>
                </a:solidFill>
              </a:rPr>
              <a:t> RS", </a:t>
            </a:r>
            <a:r>
              <a:rPr lang="en-GB" sz="1400" b="1" dirty="0" err="1">
                <a:solidFill>
                  <a:schemeClr val="tx1"/>
                </a:solidFill>
              </a:rPr>
              <a:t>broj</a:t>
            </a:r>
            <a:r>
              <a:rPr lang="en-GB" sz="1400" b="1" dirty="0">
                <a:solidFill>
                  <a:schemeClr val="tx1"/>
                </a:solidFill>
              </a:rPr>
              <a:t> 71/10)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bezbednosti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hrane</a:t>
            </a:r>
            <a:r>
              <a:rPr lang="en-GB" sz="1400" dirty="0">
                <a:solidFill>
                  <a:schemeClr val="tx1"/>
                </a:solidFill>
              </a:rPr>
              <a:t> („Sl.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RS“ br. 41/09, 17/19)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Pravilnik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deklarisanju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označavanju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reklamiranju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hrane</a:t>
            </a:r>
            <a:r>
              <a:rPr lang="en-GB" sz="1400" dirty="0">
                <a:solidFill>
                  <a:schemeClr val="tx1"/>
                </a:solidFill>
              </a:rPr>
              <a:t> ("Sl.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RS", br. 19/17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16/18)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Pravilnik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vrsti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hrane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načinu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vršenja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službene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kontrole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kao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listi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mešovite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hrane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načinu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vršenja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kontrole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te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hrane</a:t>
            </a:r>
            <a:r>
              <a:rPr lang="en-GB" sz="1400" dirty="0">
                <a:solidFill>
                  <a:schemeClr val="tx1"/>
                </a:solidFill>
              </a:rPr>
              <a:t> (,,Sl.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RSˮ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broj</a:t>
            </a:r>
            <a:r>
              <a:rPr lang="en-GB" sz="1400" dirty="0">
                <a:solidFill>
                  <a:schemeClr val="tx1"/>
                </a:solidFill>
              </a:rPr>
              <a:t> 29/19) 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veterinarstvu</a:t>
            </a:r>
            <a:r>
              <a:rPr lang="en-GB" sz="1400" dirty="0">
                <a:solidFill>
                  <a:schemeClr val="tx1"/>
                </a:solidFill>
              </a:rPr>
              <a:t> ("Sl.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RS", br. 91/05, 30/10, 93/12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17/19 - </a:t>
            </a:r>
            <a:r>
              <a:rPr lang="en-GB" sz="1400" dirty="0" err="1">
                <a:solidFill>
                  <a:schemeClr val="tx1"/>
                </a:solidFill>
              </a:rPr>
              <a:t>dr.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zakon</a:t>
            </a:r>
            <a:r>
              <a:rPr lang="en-GB" sz="1400" dirty="0">
                <a:solidFill>
                  <a:schemeClr val="tx1"/>
                </a:solidFill>
              </a:rPr>
              <a:t>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Pravilnik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registraciji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odnosno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odobravanju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objekata</a:t>
            </a:r>
            <a:r>
              <a:rPr lang="en-GB" sz="1400" dirty="0">
                <a:solidFill>
                  <a:schemeClr val="tx1"/>
                </a:solidFill>
              </a:rPr>
              <a:t> za </a:t>
            </a:r>
            <a:r>
              <a:rPr lang="en-GB" sz="1400" dirty="0" err="1">
                <a:solidFill>
                  <a:schemeClr val="tx1"/>
                </a:solidFill>
              </a:rPr>
              <a:t>sakupljanje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preradu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uništavanje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sporednih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proizvoda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životinjskog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porekla</a:t>
            </a:r>
            <a:r>
              <a:rPr lang="en-GB" sz="1400" dirty="0">
                <a:solidFill>
                  <a:schemeClr val="tx1"/>
                </a:solidFill>
              </a:rPr>
              <a:t> („Sl.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RSˮ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broj</a:t>
            </a:r>
            <a:r>
              <a:rPr lang="en-GB" sz="1400" dirty="0">
                <a:solidFill>
                  <a:schemeClr val="tx1"/>
                </a:solidFill>
              </a:rPr>
              <a:t> 12/19)</a:t>
            </a:r>
          </a:p>
          <a:p>
            <a:r>
              <a:rPr lang="en-GB" sz="1400" dirty="0" err="1">
                <a:solidFill>
                  <a:schemeClr val="tx1"/>
                </a:solidFill>
              </a:rPr>
              <a:t>Pravilnik</a:t>
            </a:r>
            <a:r>
              <a:rPr lang="en-GB" sz="1400" dirty="0">
                <a:solidFill>
                  <a:schemeClr val="tx1"/>
                </a:solidFill>
              </a:rPr>
              <a:t> o </a:t>
            </a:r>
            <a:r>
              <a:rPr lang="en-GB" sz="1400" dirty="0" err="1">
                <a:solidFill>
                  <a:schemeClr val="tx1"/>
                </a:solidFill>
              </a:rPr>
              <a:t>načinu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razvrstavanja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postupanja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sporednim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proizvodima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životinjskog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porekla</a:t>
            </a:r>
            <a:r>
              <a:rPr lang="en-GB" sz="1400" dirty="0">
                <a:solidFill>
                  <a:schemeClr val="tx1"/>
                </a:solidFill>
              </a:rPr>
              <a:t> (Sl. </a:t>
            </a:r>
            <a:r>
              <a:rPr lang="en-GB" sz="1400" dirty="0" err="1">
                <a:solidFill>
                  <a:schemeClr val="tx1"/>
                </a:solidFill>
              </a:rPr>
              <a:t>glasnik</a:t>
            </a:r>
            <a:r>
              <a:rPr lang="en-GB" sz="1400" dirty="0">
                <a:solidFill>
                  <a:schemeClr val="tx1"/>
                </a:solidFill>
              </a:rPr>
              <a:t> RS, br. 31/11, 97/13, 15/15 </a:t>
            </a:r>
            <a:r>
              <a:rPr lang="en-GB" sz="1400" dirty="0" err="1">
                <a:solidFill>
                  <a:schemeClr val="tx1"/>
                </a:solidFill>
              </a:rPr>
              <a:t>i</a:t>
            </a:r>
            <a:r>
              <a:rPr lang="en-GB" sz="1400" dirty="0">
                <a:solidFill>
                  <a:schemeClr val="tx1"/>
                </a:solidFill>
              </a:rPr>
              <a:t> 61/17)</a:t>
            </a:r>
          </a:p>
          <a:p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59EB-96AA-874A-8FC4-173526DD3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EAE2F-5ACB-8849-87EC-CADC9B22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28A68-F624-DE4D-8480-8468C579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317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97BE9-D4D3-6B4C-91C2-E9937C760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54" y="0"/>
            <a:ext cx="10515600" cy="1325563"/>
          </a:xfrm>
        </p:spPr>
        <p:txBody>
          <a:bodyPr>
            <a:normAutofit/>
          </a:bodyPr>
          <a:lstStyle/>
          <a:p>
            <a:r>
              <a:rPr lang="en-DE" sz="2800" dirty="0">
                <a:latin typeface="Helvetica" pitchFamily="2" charset="0"/>
              </a:rPr>
              <a:t>Uredba o odlaganju otpada na deponije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D2B07-8A75-E247-8FBE-3787819A0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40" y="15871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chemeClr val="tx1"/>
                </a:solidFill>
              </a:rPr>
              <a:t>Uredbom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propisane</a:t>
            </a:r>
            <a:r>
              <a:rPr lang="en-GB" dirty="0">
                <a:solidFill>
                  <a:schemeClr val="tx1"/>
                </a:solidFill>
              </a:rPr>
              <a:t> stope </a:t>
            </a:r>
            <a:r>
              <a:rPr lang="en-GB" dirty="0" err="1">
                <a:solidFill>
                  <a:schemeClr val="tx1"/>
                </a:solidFill>
              </a:rPr>
              <a:t>smanjenja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odlaganja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biorazgradivog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deponije</a:t>
            </a:r>
            <a:r>
              <a:rPr lang="en-GB" dirty="0"/>
              <a:t>,</a:t>
            </a:r>
            <a:r>
              <a:rPr lang="en-GB" dirty="0">
                <a:solidFill>
                  <a:schemeClr val="tx1"/>
                </a:solidFill>
              </a:rPr>
              <a:t> a u </a:t>
            </a:r>
            <a:r>
              <a:rPr lang="en-GB" dirty="0" err="1">
                <a:solidFill>
                  <a:schemeClr val="tx1"/>
                </a:solidFill>
              </a:rPr>
              <a:t>skladu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Direktivom</a:t>
            </a:r>
            <a:r>
              <a:rPr lang="en-GB" dirty="0">
                <a:solidFill>
                  <a:schemeClr val="tx1"/>
                </a:solidFill>
              </a:rPr>
              <a:t> 99/31/EC o </a:t>
            </a:r>
            <a:r>
              <a:rPr lang="en-GB" dirty="0" err="1">
                <a:solidFill>
                  <a:schemeClr val="tx1"/>
                </a:solidFill>
              </a:rPr>
              <a:t>deponijama</a:t>
            </a:r>
            <a:r>
              <a:rPr lang="en-GB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 u </a:t>
            </a:r>
            <a:r>
              <a:rPr lang="en-GB" dirty="0" err="1">
                <a:solidFill>
                  <a:schemeClr val="tx1"/>
                </a:solidFill>
              </a:rPr>
              <a:t>periodu</a:t>
            </a:r>
            <a:r>
              <a:rPr lang="en-GB" dirty="0">
                <a:solidFill>
                  <a:schemeClr val="tx1"/>
                </a:solidFill>
              </a:rPr>
              <a:t> od 2012. do 2016. </a:t>
            </a:r>
            <a:r>
              <a:rPr lang="en-GB" dirty="0" err="1">
                <a:solidFill>
                  <a:schemeClr val="tx1"/>
                </a:solidFill>
              </a:rPr>
              <a:t>godine</a:t>
            </a:r>
            <a:r>
              <a:rPr lang="en-GB" dirty="0">
                <a:solidFill>
                  <a:schemeClr val="tx1"/>
                </a:solidFill>
              </a:rPr>
              <a:t> – </a:t>
            </a:r>
            <a:r>
              <a:rPr lang="en-GB" dirty="0" err="1">
                <a:solidFill>
                  <a:schemeClr val="tx1"/>
                </a:solidFill>
              </a:rPr>
              <a:t>smanjiti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odlaganje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25%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biorazgradivog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komunalnog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u </a:t>
            </a:r>
            <a:r>
              <a:rPr lang="en-GB" dirty="0" err="1">
                <a:solidFill>
                  <a:schemeClr val="tx1"/>
                </a:solidFill>
              </a:rPr>
              <a:t>periodu</a:t>
            </a:r>
            <a:r>
              <a:rPr lang="en-GB" dirty="0">
                <a:solidFill>
                  <a:schemeClr val="tx1"/>
                </a:solidFill>
              </a:rPr>
              <a:t> od 2017. do 2019. </a:t>
            </a:r>
            <a:r>
              <a:rPr lang="en-GB" dirty="0" err="1">
                <a:solidFill>
                  <a:schemeClr val="tx1"/>
                </a:solidFill>
              </a:rPr>
              <a:t>godine</a:t>
            </a:r>
            <a:r>
              <a:rPr lang="en-GB" dirty="0">
                <a:solidFill>
                  <a:schemeClr val="tx1"/>
                </a:solidFill>
              </a:rPr>
              <a:t> – </a:t>
            </a:r>
            <a:r>
              <a:rPr lang="en-GB" dirty="0" err="1"/>
              <a:t>smanjiti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odlaganje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50% </a:t>
            </a:r>
            <a:r>
              <a:rPr lang="en-GB" dirty="0" err="1">
                <a:solidFill>
                  <a:schemeClr val="tx1"/>
                </a:solidFill>
              </a:rPr>
              <a:t>biorazgradivog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komunalnog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u </a:t>
            </a:r>
            <a:r>
              <a:rPr lang="en-GB" dirty="0" err="1">
                <a:solidFill>
                  <a:schemeClr val="tx1"/>
                </a:solidFill>
              </a:rPr>
              <a:t>periodu</a:t>
            </a:r>
            <a:r>
              <a:rPr lang="en-GB" dirty="0">
                <a:solidFill>
                  <a:schemeClr val="tx1"/>
                </a:solidFill>
              </a:rPr>
              <a:t> od 2020. do 2026. </a:t>
            </a:r>
            <a:r>
              <a:rPr lang="en-GB" dirty="0" err="1">
                <a:solidFill>
                  <a:schemeClr val="tx1"/>
                </a:solidFill>
              </a:rPr>
              <a:t>godine</a:t>
            </a:r>
            <a:r>
              <a:rPr lang="en-GB" dirty="0">
                <a:solidFill>
                  <a:schemeClr val="tx1"/>
                </a:solidFill>
              </a:rPr>
              <a:t> – </a:t>
            </a:r>
            <a:r>
              <a:rPr lang="en-GB" dirty="0" err="1"/>
              <a:t>smanjiti</a:t>
            </a:r>
            <a:r>
              <a:rPr lang="en-GB" dirty="0"/>
              <a:t> </a:t>
            </a:r>
            <a:r>
              <a:rPr lang="en-GB" dirty="0" err="1"/>
              <a:t>odlaganje</a:t>
            </a:r>
            <a:r>
              <a:rPr lang="en-GB" dirty="0"/>
              <a:t> </a:t>
            </a:r>
            <a:r>
              <a:rPr lang="en-GB" b="1" dirty="0">
                <a:solidFill>
                  <a:schemeClr val="tx1"/>
                </a:solidFill>
              </a:rPr>
              <a:t>65%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biorazgradivog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komunalnog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sz="1400" dirty="0"/>
              <a:t>.</a:t>
            </a:r>
          </a:p>
          <a:p>
            <a:endParaRPr lang="en-GB" sz="1400" dirty="0"/>
          </a:p>
          <a:p>
            <a:pPr marL="0" indent="0">
              <a:buNone/>
            </a:pPr>
            <a:endParaRPr lang="en-GB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dirty="0" err="1"/>
              <a:t>C</a:t>
            </a:r>
            <a:r>
              <a:rPr lang="en-GB" dirty="0" err="1">
                <a:solidFill>
                  <a:schemeClr val="tx1"/>
                </a:solidFill>
              </a:rPr>
              <a:t>iljevi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postavljeni</a:t>
            </a:r>
            <a:r>
              <a:rPr lang="en-GB" dirty="0">
                <a:solidFill>
                  <a:schemeClr val="tx1"/>
                </a:solidFill>
              </a:rPr>
              <a:t> za </a:t>
            </a:r>
            <a:r>
              <a:rPr lang="en-GB" dirty="0" err="1">
                <a:solidFill>
                  <a:schemeClr val="tx1"/>
                </a:solidFill>
              </a:rPr>
              <a:t>smanjenje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upravljanje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biorazgradivim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otpadom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nisu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ispunjeni</a:t>
            </a:r>
            <a:r>
              <a:rPr lang="en-GB" b="1" dirty="0">
                <a:solidFill>
                  <a:schemeClr val="tx1"/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/>
              <a:t>N</a:t>
            </a:r>
            <a:r>
              <a:rPr lang="en-GB" dirty="0" err="1">
                <a:solidFill>
                  <a:schemeClr val="tx1"/>
                </a:solidFill>
              </a:rPr>
              <a:t>ajveći</a:t>
            </a:r>
            <a:r>
              <a:rPr lang="en-GB" dirty="0">
                <a:solidFill>
                  <a:schemeClr val="tx1"/>
                </a:solidFill>
              </a:rPr>
              <a:t> deo </a:t>
            </a:r>
            <a:r>
              <a:rPr lang="en-GB" dirty="0" err="1">
                <a:solidFill>
                  <a:schemeClr val="tx1"/>
                </a:solidFill>
              </a:rPr>
              <a:t>otpada</a:t>
            </a:r>
            <a:r>
              <a:rPr lang="en-GB" dirty="0">
                <a:solidFill>
                  <a:schemeClr val="tx1"/>
                </a:solidFill>
              </a:rPr>
              <a:t> od </a:t>
            </a:r>
            <a:r>
              <a:rPr lang="en-GB" dirty="0" err="1">
                <a:solidFill>
                  <a:schemeClr val="tx1"/>
                </a:solidFill>
              </a:rPr>
              <a:t>hrane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završava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deponijama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3BFB7-4D76-034B-88B6-A8427FADD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19.02.2020. </a:t>
            </a:r>
            <a:r>
              <a:rPr lang="de-DE" dirty="0" err="1"/>
              <a:t>StartUp</a:t>
            </a:r>
            <a:r>
              <a:rPr lang="de-DE" dirty="0"/>
              <a:t> </a:t>
            </a:r>
            <a:r>
              <a:rPr lang="de-DE" dirty="0" err="1"/>
              <a:t>Centar</a:t>
            </a:r>
            <a:r>
              <a:rPr lang="de-DE" dirty="0"/>
              <a:t> Niš</a:t>
            </a:r>
            <a:endParaRPr lang="en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8C043-0A53-0841-A944-359E181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AA229-F08C-F44F-B6D8-4919A8BD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8</a:t>
            </a:fld>
            <a:endParaRPr lang="en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66380C-6393-C541-9B1F-6BE2A44754A1}"/>
              </a:ext>
            </a:extLst>
          </p:cNvPr>
          <p:cNvSpPr txBox="1"/>
          <p:nvPr/>
        </p:nvSpPr>
        <p:spPr>
          <a:xfrm>
            <a:off x="596954" y="6016625"/>
            <a:ext cx="74097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100" dirty="0"/>
              <a:t>Izvor:Uredba o odlaganju otpada na deponije (“Sl. </a:t>
            </a:r>
            <a:r>
              <a:rPr lang="en-GB" sz="1100" dirty="0"/>
              <a:t>G</a:t>
            </a:r>
            <a:r>
              <a:rPr lang="en-DE" sz="1100" dirty="0"/>
              <a:t>lasnik” 92/2010)</a:t>
            </a:r>
          </a:p>
        </p:txBody>
      </p:sp>
    </p:spTree>
    <p:extLst>
      <p:ext uri="{BB962C8B-B14F-4D97-AF65-F5344CB8AC3E}">
        <p14:creationId xmlns:p14="http://schemas.microsoft.com/office/powerpoint/2010/main" val="310177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8AA8-8AC1-8C40-B31B-D7A539D1C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DE" sz="2800" dirty="0">
                <a:solidFill>
                  <a:schemeClr val="accent6"/>
                </a:solidFill>
                <a:latin typeface="Helvetica" pitchFamily="2" charset="0"/>
              </a:rPr>
              <a:t>Zakon o upravljanju otpadom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A4158-435C-F74E-A3B3-5B27D8FB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19.02.2020. StartUp Centar Niš</a:t>
            </a:r>
            <a:endParaRPr lang="en-DE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4BD246-10EF-0049-AE27-6304FBC0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262E8-D1AC-FA4B-AD85-5333B1CE9398}" type="slidenum">
              <a:rPr lang="en-DE" smtClean="0"/>
              <a:t>9</a:t>
            </a:fld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5407E9-5899-1C41-B981-AAA477C9B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Regionalna radionica povodom Izazova za inovativna rešenja u upravljanju bio otpadom</a:t>
            </a:r>
            <a:endParaRPr lang="en-DE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5EF94B-AF11-9444-A178-032F27FF18F5}"/>
              </a:ext>
            </a:extLst>
          </p:cNvPr>
          <p:cNvSpPr/>
          <p:nvPr/>
        </p:nvSpPr>
        <p:spPr>
          <a:xfrm>
            <a:off x="589071" y="1585813"/>
            <a:ext cx="103632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dirty="0" err="1">
                <a:latin typeface="Helvetica" pitchFamily="2" charset="0"/>
              </a:rPr>
              <a:t>Ovim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zakonom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uređuju</a:t>
            </a:r>
            <a:r>
              <a:rPr lang="en-GB" sz="1600" dirty="0">
                <a:latin typeface="Helvetica" pitchFamily="2" charset="0"/>
              </a:rPr>
              <a:t> se </a:t>
            </a:r>
            <a:r>
              <a:rPr lang="en-GB" sz="1600" dirty="0" err="1">
                <a:latin typeface="Helvetica" pitchFamily="2" charset="0"/>
              </a:rPr>
              <a:t>planiranje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upravljanja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otpadom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definišu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odgovornosti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obaveze</a:t>
            </a:r>
            <a:r>
              <a:rPr lang="en-GB" sz="1600" dirty="0">
                <a:latin typeface="Helvetica" pitchFamily="2" charset="0"/>
              </a:rPr>
              <a:t> u </a:t>
            </a:r>
            <a:r>
              <a:rPr lang="en-GB" sz="1600" dirty="0" err="1">
                <a:latin typeface="Helvetica" pitchFamily="2" charset="0"/>
              </a:rPr>
              <a:t>ovoj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oblasti</a:t>
            </a:r>
            <a:r>
              <a:rPr lang="en-GB" sz="1600" dirty="0">
                <a:latin typeface="Helvetica" pitchFamily="2" charset="0"/>
              </a:rPr>
              <a:t>.</a:t>
            </a:r>
          </a:p>
          <a:p>
            <a:pPr algn="just"/>
            <a:endParaRPr lang="en-GB" sz="1600" dirty="0">
              <a:latin typeface="Helvetica" pitchFamily="2" charset="0"/>
            </a:endParaRPr>
          </a:p>
          <a:p>
            <a:pPr algn="just"/>
            <a:r>
              <a:rPr lang="en-GB" sz="1600" b="1" dirty="0" err="1">
                <a:latin typeface="Helvetica" pitchFamily="2" charset="0"/>
              </a:rPr>
              <a:t>Obaveze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jedinice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lokalne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samouprave</a:t>
            </a:r>
            <a:r>
              <a:rPr lang="en-GB" sz="1600" b="1" dirty="0">
                <a:latin typeface="Helvetica" pitchFamily="2" charset="0"/>
              </a:rPr>
              <a:t>:</a:t>
            </a:r>
          </a:p>
          <a:p>
            <a:pPr algn="just"/>
            <a:endParaRPr lang="en-GB" sz="1600" dirty="0">
              <a:latin typeface="Helvetica" pitchFamily="2" charset="0"/>
            </a:endParaRPr>
          </a:p>
          <a:p>
            <a:pPr marL="285750" indent="-285750" algn="just">
              <a:buFontTx/>
              <a:buChar char="-"/>
            </a:pPr>
            <a:r>
              <a:rPr lang="en-GB" sz="1600" dirty="0" err="1">
                <a:latin typeface="Helvetica" pitchFamily="2" charset="0"/>
              </a:rPr>
              <a:t>donosi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lokalni</a:t>
            </a:r>
            <a:r>
              <a:rPr lang="en-GB" sz="1600" dirty="0">
                <a:latin typeface="Helvetica" pitchFamily="2" charset="0"/>
              </a:rPr>
              <a:t> plan </a:t>
            </a:r>
            <a:r>
              <a:rPr lang="en-GB" sz="1600" dirty="0" err="1">
                <a:latin typeface="Helvetica" pitchFamily="2" charset="0"/>
              </a:rPr>
              <a:t>upravljanja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otpadom</a:t>
            </a:r>
            <a:r>
              <a:rPr lang="en-GB" sz="1600" dirty="0">
                <a:latin typeface="Helvetica" pitchFamily="2" charset="0"/>
              </a:rPr>
              <a:t>,</a:t>
            </a:r>
          </a:p>
          <a:p>
            <a:pPr marL="285750" indent="-285750" algn="just">
              <a:buFontTx/>
              <a:buChar char="-"/>
            </a:pPr>
            <a:r>
              <a:rPr lang="en-GB" sz="1600" dirty="0" err="1">
                <a:latin typeface="Helvetica" pitchFamily="2" charset="0"/>
              </a:rPr>
              <a:t>obezbeđuje</a:t>
            </a:r>
            <a:r>
              <a:rPr lang="en-GB" sz="1600" dirty="0">
                <a:latin typeface="Helvetica" pitchFamily="2" charset="0"/>
              </a:rPr>
              <a:t>, </a:t>
            </a:r>
            <a:r>
              <a:rPr lang="en-GB" sz="1600" dirty="0" err="1">
                <a:latin typeface="Helvetica" pitchFamily="2" charset="0"/>
              </a:rPr>
              <a:t>organizuje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sprovodi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upravljanje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komunalnim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otpadom</a:t>
            </a:r>
            <a:r>
              <a:rPr lang="en-GB" sz="1600" dirty="0">
                <a:latin typeface="Helvetica" pitchFamily="2" charset="0"/>
              </a:rPr>
              <a:t>,</a:t>
            </a:r>
          </a:p>
          <a:p>
            <a:pPr marL="285750" indent="-285750" algn="just">
              <a:buFontTx/>
              <a:buChar char="-"/>
            </a:pPr>
            <a:r>
              <a:rPr lang="en-GB" sz="1600" dirty="0" err="1">
                <a:latin typeface="Helvetica" pitchFamily="2" charset="0"/>
              </a:rPr>
              <a:t>vodi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evidenciju</a:t>
            </a:r>
            <a:r>
              <a:rPr lang="en-GB" sz="1600" dirty="0">
                <a:latin typeface="Helvetica" pitchFamily="2" charset="0"/>
              </a:rPr>
              <a:t> o </a:t>
            </a:r>
            <a:r>
              <a:rPr lang="en-GB" sz="1600" dirty="0" err="1">
                <a:latin typeface="Helvetica" pitchFamily="2" charset="0"/>
              </a:rPr>
              <a:t>prikupljenom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komunalnom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otpadu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podatke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dostavlja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Agenciji</a:t>
            </a:r>
            <a:r>
              <a:rPr lang="en-GB" sz="1600" dirty="0">
                <a:latin typeface="Helvetica" pitchFamily="2" charset="0"/>
              </a:rPr>
              <a:t>.</a:t>
            </a:r>
          </a:p>
          <a:p>
            <a:pPr algn="just"/>
            <a:endParaRPr lang="en-GB" sz="1600" dirty="0">
              <a:latin typeface="Helvetica" pitchFamily="2" charset="0"/>
            </a:endParaRPr>
          </a:p>
          <a:p>
            <a:pPr marL="285750" indent="-285750" algn="just">
              <a:buFontTx/>
              <a:buChar char="-"/>
            </a:pPr>
            <a:endParaRPr lang="en-GB" sz="1600" dirty="0">
              <a:latin typeface="Helvetica" pitchFamily="2" charset="0"/>
            </a:endParaRPr>
          </a:p>
          <a:p>
            <a:pPr algn="just"/>
            <a:r>
              <a:rPr lang="en-GB" sz="1600" b="1" dirty="0" err="1">
                <a:latin typeface="Helvetica" pitchFamily="2" charset="0"/>
              </a:rPr>
              <a:t>Nedostaci</a:t>
            </a:r>
            <a:endParaRPr lang="en-GB" sz="1600" b="1" dirty="0">
              <a:latin typeface="Helvetica" pitchFamily="2" charset="0"/>
            </a:endParaRPr>
          </a:p>
          <a:p>
            <a:pPr algn="just"/>
            <a:endParaRPr lang="en-GB" sz="1600" dirty="0">
              <a:latin typeface="Helvetica" pitchFamily="2" charset="0"/>
            </a:endParaRPr>
          </a:p>
          <a:p>
            <a:pPr marL="285750" indent="-285750" algn="just">
              <a:buFontTx/>
              <a:buChar char="-"/>
            </a:pPr>
            <a:r>
              <a:rPr lang="en-GB" sz="1600" dirty="0" err="1">
                <a:latin typeface="Helvetica" pitchFamily="2" charset="0"/>
              </a:rPr>
              <a:t>Zakon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b="1" dirty="0">
                <a:latin typeface="Helvetica" pitchFamily="2" charset="0"/>
              </a:rPr>
              <a:t>ne </a:t>
            </a:r>
            <a:r>
              <a:rPr lang="en-GB" sz="1600" b="1" dirty="0" err="1">
                <a:latin typeface="Helvetica" pitchFamily="2" charset="0"/>
              </a:rPr>
              <a:t>predviđa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obavezu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odvojenog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sakupljanja</a:t>
            </a:r>
            <a:r>
              <a:rPr lang="en-GB" sz="1600" b="1" dirty="0">
                <a:latin typeface="Helvetica" pitchFamily="2" charset="0"/>
              </a:rPr>
              <a:t> </a:t>
            </a:r>
            <a:r>
              <a:rPr lang="en-GB" sz="1600" b="1" dirty="0" err="1">
                <a:latin typeface="Helvetica" pitchFamily="2" charset="0"/>
              </a:rPr>
              <a:t>biootpada</a:t>
            </a:r>
            <a:endParaRPr lang="en-GB" sz="1600" b="1" dirty="0">
              <a:latin typeface="Helvetica" pitchFamily="2" charset="0"/>
            </a:endParaRPr>
          </a:p>
          <a:p>
            <a:pPr algn="just"/>
            <a:endParaRPr lang="en-GB" sz="1600" b="1" dirty="0">
              <a:latin typeface="Helvetica" pitchFamily="2" charset="0"/>
            </a:endParaRPr>
          </a:p>
          <a:p>
            <a:pPr algn="just"/>
            <a:r>
              <a:rPr lang="en-GB" sz="1600" b="1" dirty="0">
                <a:latin typeface="Helvetica" pitchFamily="2" charset="0"/>
              </a:rPr>
              <a:t>(</a:t>
            </a:r>
            <a:r>
              <a:rPr lang="en-GB" sz="1600" dirty="0" err="1">
                <a:latin typeface="Helvetica" pitchFamily="2" charset="0"/>
              </a:rPr>
              <a:t>osim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otpadnih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jestivih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ulja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masti</a:t>
            </a:r>
            <a:r>
              <a:rPr lang="en-GB" sz="1600" dirty="0">
                <a:latin typeface="Helvetica" pitchFamily="2" charset="0"/>
              </a:rPr>
              <a:t> za </a:t>
            </a:r>
            <a:r>
              <a:rPr lang="en-GB" sz="1600" dirty="0" err="1">
                <a:latin typeface="Helvetica" pitchFamily="2" charset="0"/>
              </a:rPr>
              <a:t>ugostiteljstvo</a:t>
            </a:r>
            <a:r>
              <a:rPr lang="en-GB" sz="1600" dirty="0">
                <a:latin typeface="Helvetica" pitchFamily="2" charset="0"/>
              </a:rPr>
              <a:t>, </a:t>
            </a:r>
            <a:r>
              <a:rPr lang="en-GB" sz="1600" dirty="0" err="1">
                <a:latin typeface="Helvetica" pitchFamily="2" charset="0"/>
              </a:rPr>
              <a:t>industriju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i</a:t>
            </a:r>
            <a:r>
              <a:rPr lang="en-GB" sz="1600" dirty="0">
                <a:latin typeface="Helvetica" pitchFamily="2" charset="0"/>
              </a:rPr>
              <a:t> </a:t>
            </a:r>
            <a:r>
              <a:rPr lang="en-GB" sz="1600" dirty="0" err="1">
                <a:latin typeface="Helvetica" pitchFamily="2" charset="0"/>
              </a:rPr>
              <a:t>trgovinu</a:t>
            </a:r>
            <a:r>
              <a:rPr lang="en-GB" sz="1600" dirty="0">
                <a:latin typeface="Helvetica" pitchFamily="2" charset="0"/>
              </a:rPr>
              <a:t>)</a:t>
            </a:r>
          </a:p>
          <a:p>
            <a:pPr marL="285750" indent="-285750" algn="just">
              <a:buFontTx/>
              <a:buChar char="-"/>
            </a:pPr>
            <a:endParaRPr lang="en-GB" dirty="0">
              <a:latin typeface="Helvetica" pitchFamily="2" charset="0"/>
            </a:endParaRPr>
          </a:p>
          <a:p>
            <a:endParaRPr lang="en-GB" dirty="0">
              <a:latin typeface="Helvetica" pitchFamily="2" charset="0"/>
            </a:endParaRPr>
          </a:p>
          <a:p>
            <a:endParaRPr lang="en-GB" dirty="0">
              <a:effectLst/>
              <a:latin typeface="Helvetica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B488E-3D78-D746-B75D-99FFF156C327}"/>
              </a:ext>
            </a:extLst>
          </p:cNvPr>
          <p:cNvSpPr txBox="1"/>
          <p:nvPr/>
        </p:nvSpPr>
        <p:spPr>
          <a:xfrm>
            <a:off x="681037" y="5892581"/>
            <a:ext cx="7338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200" dirty="0"/>
              <a:t>Izvor: Zakon o upravljanju otpadom ("Sl. glasnik RS", br. 36/2009, 88/2010, 14/2016 i 95/2018) </a:t>
            </a:r>
            <a:r>
              <a:rPr lang="sr-Latn-R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9573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1885</Words>
  <Application>Microsoft Office PowerPoint</Application>
  <PresentationFormat>Widescreen</PresentationFormat>
  <Paragraphs>299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  <vt:lpstr>Definicije</vt:lpstr>
      <vt:lpstr>Izvori otpada od hrane</vt:lpstr>
      <vt:lpstr>Otpad od hrane u brojkama</vt:lpstr>
      <vt:lpstr>Trenutno stanje</vt:lpstr>
      <vt:lpstr>1. Mere unapređenja zakonodavnog okvira</vt:lpstr>
      <vt:lpstr>Zakonodavni okvir</vt:lpstr>
      <vt:lpstr>Uredba o odlaganju otpada na deponije</vt:lpstr>
      <vt:lpstr>Zakon o upravljanju otpadom</vt:lpstr>
      <vt:lpstr>Pravilnik o upravljaju otpadnim uljima</vt:lpstr>
      <vt:lpstr>Propisi Evropske Unije</vt:lpstr>
      <vt:lpstr>Predlozi unapređenja zakona</vt:lpstr>
      <vt:lpstr>2. Mere za unapređenje sistema upravljanja otpadom od hrane  u skladu sa hijerarhijom upravljanja otpadom </vt:lpstr>
      <vt:lpstr>Hijerarhija upravljanja otpadom</vt:lpstr>
      <vt:lpstr>Prevencija</vt:lpstr>
      <vt:lpstr>Doniranje viškova hrane</vt:lpstr>
      <vt:lpstr>3. Mere za unapređenje tretmana otpada od hrane</vt:lpstr>
      <vt:lpstr>Tretman otpada od hrane</vt:lpstr>
      <vt:lpstr>Aktivnosti koje NALED sprovodi u ovoj oblasti </vt:lpstr>
      <vt:lpstr>Odgovorno upravljanje otpadom od hrane</vt:lpstr>
      <vt:lpstr>Program cirkularne ekonomije</vt:lpstr>
      <vt:lpstr>Savez za zaštitu životne sredine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Regionalne radionice povodom</dc:title>
  <dc:creator>Djurdjija Petrovic</dc:creator>
  <cp:lastModifiedBy>Ana Seke</cp:lastModifiedBy>
  <cp:revision>139</cp:revision>
  <dcterms:created xsi:type="dcterms:W3CDTF">2020-02-13T13:25:19Z</dcterms:created>
  <dcterms:modified xsi:type="dcterms:W3CDTF">2020-02-18T20:23:27Z</dcterms:modified>
</cp:coreProperties>
</file>